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22" r:id="rId4"/>
    <p:sldMasterId id="2147483712" r:id="rId5"/>
  </p:sldMasterIdLst>
  <p:notesMasterIdLst>
    <p:notesMasterId r:id="rId48"/>
  </p:notesMasterIdLst>
  <p:sldIdLst>
    <p:sldId id="256" r:id="rId6"/>
    <p:sldId id="298" r:id="rId7"/>
    <p:sldId id="257" r:id="rId8"/>
    <p:sldId id="258" r:id="rId9"/>
    <p:sldId id="259" r:id="rId10"/>
    <p:sldId id="260" r:id="rId11"/>
    <p:sldId id="262" r:id="rId12"/>
    <p:sldId id="263" r:id="rId13"/>
    <p:sldId id="264" r:id="rId14"/>
    <p:sldId id="261" r:id="rId15"/>
    <p:sldId id="265" r:id="rId16"/>
    <p:sldId id="267" r:id="rId17"/>
    <p:sldId id="268" r:id="rId18"/>
    <p:sldId id="269" r:id="rId19"/>
    <p:sldId id="270" r:id="rId20"/>
    <p:sldId id="266"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1" r:id="rId41"/>
    <p:sldId id="292" r:id="rId42"/>
    <p:sldId id="290" r:id="rId43"/>
    <p:sldId id="293" r:id="rId44"/>
    <p:sldId id="294" r:id="rId45"/>
    <p:sldId id="296" r:id="rId46"/>
    <p:sldId id="297"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879"/>
    <a:srgbClr val="01426A"/>
    <a:srgbClr val="555555"/>
    <a:srgbClr val="F9A13A"/>
    <a:srgbClr val="0095D4"/>
    <a:srgbClr val="FFE0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2"/>
    <p:restoredTop sz="94560"/>
  </p:normalViewPr>
  <p:slideViewPr>
    <p:cSldViewPr snapToGrid="0" snapToObjects="1" showGuides="1">
      <p:cViewPr varScale="1">
        <p:scale>
          <a:sx n="113" d="100"/>
          <a:sy n="113" d="100"/>
        </p:scale>
        <p:origin x="1560"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AB5646-4012-4844-9498-DD775DB6AF42}" type="doc">
      <dgm:prSet loTypeId="urn:microsoft.com/office/officeart/2005/8/layout/pyramid1" loCatId="pyramid" qsTypeId="urn:microsoft.com/office/officeart/2005/8/quickstyle/3d4" qsCatId="3D" csTypeId="urn:microsoft.com/office/officeart/2005/8/colors/colorful4" csCatId="colorful" phldr="1"/>
      <dgm:spPr/>
    </dgm:pt>
    <dgm:pt modelId="{C172D904-A46A-4C53-B248-4012782D469D}">
      <dgm:prSet phldrT="[Text]" custT="1"/>
      <dgm:spPr/>
      <dgm:t>
        <a:bodyPr/>
        <a:lstStyle/>
        <a:p>
          <a:r>
            <a:rPr lang="en-US" sz="1600" dirty="0">
              <a:solidFill>
                <a:srgbClr val="002060"/>
              </a:solidFill>
              <a:latin typeface="+mn-lt"/>
            </a:rPr>
            <a:t>Complex</a:t>
          </a:r>
        </a:p>
      </dgm:t>
    </dgm:pt>
    <dgm:pt modelId="{1A42007E-1D06-463E-81AC-CDABC70E5033}" type="parTrans" cxnId="{98AFC671-34A7-4078-9B43-F4C800890C96}">
      <dgm:prSet/>
      <dgm:spPr/>
      <dgm:t>
        <a:bodyPr/>
        <a:lstStyle/>
        <a:p>
          <a:endParaRPr lang="en-US">
            <a:latin typeface="+mn-lt"/>
          </a:endParaRPr>
        </a:p>
      </dgm:t>
    </dgm:pt>
    <dgm:pt modelId="{A2B38E58-A4E8-4FD3-BF72-0D250FEDD04B}" type="sibTrans" cxnId="{98AFC671-34A7-4078-9B43-F4C800890C96}">
      <dgm:prSet/>
      <dgm:spPr/>
      <dgm:t>
        <a:bodyPr/>
        <a:lstStyle/>
        <a:p>
          <a:endParaRPr lang="en-US">
            <a:latin typeface="+mn-lt"/>
          </a:endParaRPr>
        </a:p>
      </dgm:t>
    </dgm:pt>
    <dgm:pt modelId="{8A5EAD8E-7448-4D43-A419-BBD84905C69B}">
      <dgm:prSet phldrT="[Text]" custT="1"/>
      <dgm:spPr/>
      <dgm:t>
        <a:bodyPr/>
        <a:lstStyle/>
        <a:p>
          <a:r>
            <a:rPr lang="en-US" sz="1600" dirty="0">
              <a:solidFill>
                <a:srgbClr val="002060"/>
              </a:solidFill>
              <a:latin typeface="+mn-lt"/>
            </a:rPr>
            <a:t>High</a:t>
          </a:r>
        </a:p>
      </dgm:t>
    </dgm:pt>
    <dgm:pt modelId="{5604D4DD-E9A9-4158-B05C-90899CBB5F28}" type="parTrans" cxnId="{CA3077B7-7030-4EDB-A2AB-97C1C8D8BAEF}">
      <dgm:prSet/>
      <dgm:spPr/>
      <dgm:t>
        <a:bodyPr/>
        <a:lstStyle/>
        <a:p>
          <a:endParaRPr lang="en-US">
            <a:latin typeface="+mn-lt"/>
          </a:endParaRPr>
        </a:p>
      </dgm:t>
    </dgm:pt>
    <dgm:pt modelId="{30B23666-451D-4219-923C-B2F7133B7B1F}" type="sibTrans" cxnId="{CA3077B7-7030-4EDB-A2AB-97C1C8D8BAEF}">
      <dgm:prSet/>
      <dgm:spPr/>
      <dgm:t>
        <a:bodyPr/>
        <a:lstStyle/>
        <a:p>
          <a:endParaRPr lang="en-US">
            <a:latin typeface="+mn-lt"/>
          </a:endParaRPr>
        </a:p>
      </dgm:t>
    </dgm:pt>
    <dgm:pt modelId="{A3F9B705-2CC2-4196-9CF8-2A86BBB0594C}">
      <dgm:prSet phldrT="[Text]" custT="1"/>
      <dgm:spPr/>
      <dgm:t>
        <a:bodyPr/>
        <a:lstStyle/>
        <a:p>
          <a:r>
            <a:rPr lang="en-US" sz="1600" dirty="0">
              <a:solidFill>
                <a:srgbClr val="002060"/>
              </a:solidFill>
              <a:latin typeface="+mn-lt"/>
            </a:rPr>
            <a:t>Medium/Low</a:t>
          </a:r>
        </a:p>
      </dgm:t>
    </dgm:pt>
    <dgm:pt modelId="{1B9B9165-A615-4932-A645-F2E4F6861B54}" type="parTrans" cxnId="{30361259-EB6B-48E2-A9E2-ABA3A426E94F}">
      <dgm:prSet/>
      <dgm:spPr/>
      <dgm:t>
        <a:bodyPr/>
        <a:lstStyle/>
        <a:p>
          <a:endParaRPr lang="en-US">
            <a:latin typeface="+mn-lt"/>
          </a:endParaRPr>
        </a:p>
      </dgm:t>
    </dgm:pt>
    <dgm:pt modelId="{7113B6E8-8FC3-4647-8D5A-9256FFCBEFE2}" type="sibTrans" cxnId="{30361259-EB6B-48E2-A9E2-ABA3A426E94F}">
      <dgm:prSet/>
      <dgm:spPr/>
      <dgm:t>
        <a:bodyPr/>
        <a:lstStyle/>
        <a:p>
          <a:endParaRPr lang="en-US">
            <a:latin typeface="+mn-lt"/>
          </a:endParaRPr>
        </a:p>
      </dgm:t>
    </dgm:pt>
    <dgm:pt modelId="{652724B2-2836-4EF7-9DFA-FE0BAD03DB04}" type="pres">
      <dgm:prSet presAssocID="{94AB5646-4012-4844-9498-DD775DB6AF42}" presName="Name0" presStyleCnt="0">
        <dgm:presLayoutVars>
          <dgm:dir/>
          <dgm:animLvl val="lvl"/>
          <dgm:resizeHandles val="exact"/>
        </dgm:presLayoutVars>
      </dgm:prSet>
      <dgm:spPr/>
    </dgm:pt>
    <dgm:pt modelId="{237ED813-F2F5-4C77-B702-5BD0B71D55FB}" type="pres">
      <dgm:prSet presAssocID="{C172D904-A46A-4C53-B248-4012782D469D}" presName="Name8" presStyleCnt="0"/>
      <dgm:spPr/>
    </dgm:pt>
    <dgm:pt modelId="{E20710E0-3A54-438E-9EA0-84D29C3ADDD5}" type="pres">
      <dgm:prSet presAssocID="{C172D904-A46A-4C53-B248-4012782D469D}" presName="level" presStyleLbl="node1" presStyleIdx="0" presStyleCnt="3">
        <dgm:presLayoutVars>
          <dgm:chMax val="1"/>
          <dgm:bulletEnabled val="1"/>
        </dgm:presLayoutVars>
      </dgm:prSet>
      <dgm:spPr/>
    </dgm:pt>
    <dgm:pt modelId="{FE5C19BB-DA70-4363-81B0-227BDBDADE20}" type="pres">
      <dgm:prSet presAssocID="{C172D904-A46A-4C53-B248-4012782D469D}" presName="levelTx" presStyleLbl="revTx" presStyleIdx="0" presStyleCnt="0">
        <dgm:presLayoutVars>
          <dgm:chMax val="1"/>
          <dgm:bulletEnabled val="1"/>
        </dgm:presLayoutVars>
      </dgm:prSet>
      <dgm:spPr/>
    </dgm:pt>
    <dgm:pt modelId="{822AD456-85B4-489E-9B98-E8ADDA159CAE}" type="pres">
      <dgm:prSet presAssocID="{8A5EAD8E-7448-4D43-A419-BBD84905C69B}" presName="Name8" presStyleCnt="0"/>
      <dgm:spPr/>
    </dgm:pt>
    <dgm:pt modelId="{B622B9B0-B2A3-475A-AF4D-BED305186717}" type="pres">
      <dgm:prSet presAssocID="{8A5EAD8E-7448-4D43-A419-BBD84905C69B}" presName="level" presStyleLbl="node1" presStyleIdx="1" presStyleCnt="3">
        <dgm:presLayoutVars>
          <dgm:chMax val="1"/>
          <dgm:bulletEnabled val="1"/>
        </dgm:presLayoutVars>
      </dgm:prSet>
      <dgm:spPr/>
    </dgm:pt>
    <dgm:pt modelId="{D6C9389E-A889-465F-B70C-85D7FD43DED6}" type="pres">
      <dgm:prSet presAssocID="{8A5EAD8E-7448-4D43-A419-BBD84905C69B}" presName="levelTx" presStyleLbl="revTx" presStyleIdx="0" presStyleCnt="0">
        <dgm:presLayoutVars>
          <dgm:chMax val="1"/>
          <dgm:bulletEnabled val="1"/>
        </dgm:presLayoutVars>
      </dgm:prSet>
      <dgm:spPr/>
    </dgm:pt>
    <dgm:pt modelId="{3A0C8387-A275-4773-8A8A-31C5B04B6A91}" type="pres">
      <dgm:prSet presAssocID="{A3F9B705-2CC2-4196-9CF8-2A86BBB0594C}" presName="Name8" presStyleCnt="0"/>
      <dgm:spPr/>
    </dgm:pt>
    <dgm:pt modelId="{31F5A9A7-05B7-44FE-AA52-200779539F2E}" type="pres">
      <dgm:prSet presAssocID="{A3F9B705-2CC2-4196-9CF8-2A86BBB0594C}" presName="level" presStyleLbl="node1" presStyleIdx="2" presStyleCnt="3" custLinFactNeighborY="0">
        <dgm:presLayoutVars>
          <dgm:chMax val="1"/>
          <dgm:bulletEnabled val="1"/>
        </dgm:presLayoutVars>
      </dgm:prSet>
      <dgm:spPr/>
    </dgm:pt>
    <dgm:pt modelId="{6854AB6F-F0C3-4B00-8D1F-803C9CD921D0}" type="pres">
      <dgm:prSet presAssocID="{A3F9B705-2CC2-4196-9CF8-2A86BBB0594C}" presName="levelTx" presStyleLbl="revTx" presStyleIdx="0" presStyleCnt="0">
        <dgm:presLayoutVars>
          <dgm:chMax val="1"/>
          <dgm:bulletEnabled val="1"/>
        </dgm:presLayoutVars>
      </dgm:prSet>
      <dgm:spPr/>
    </dgm:pt>
  </dgm:ptLst>
  <dgm:cxnLst>
    <dgm:cxn modelId="{F4C1393F-A8AD-43D5-8FFF-4562D0AF11BA}" type="presOf" srcId="{A3F9B705-2CC2-4196-9CF8-2A86BBB0594C}" destId="{6854AB6F-F0C3-4B00-8D1F-803C9CD921D0}" srcOrd="1" destOrd="0" presId="urn:microsoft.com/office/officeart/2005/8/layout/pyramid1"/>
    <dgm:cxn modelId="{44CB8668-F52F-4EF6-8E0D-8724CE907E12}" type="presOf" srcId="{A3F9B705-2CC2-4196-9CF8-2A86BBB0594C}" destId="{31F5A9A7-05B7-44FE-AA52-200779539F2E}" srcOrd="0" destOrd="0" presId="urn:microsoft.com/office/officeart/2005/8/layout/pyramid1"/>
    <dgm:cxn modelId="{98AFC671-34A7-4078-9B43-F4C800890C96}" srcId="{94AB5646-4012-4844-9498-DD775DB6AF42}" destId="{C172D904-A46A-4C53-B248-4012782D469D}" srcOrd="0" destOrd="0" parTransId="{1A42007E-1D06-463E-81AC-CDABC70E5033}" sibTransId="{A2B38E58-A4E8-4FD3-BF72-0D250FEDD04B}"/>
    <dgm:cxn modelId="{30361259-EB6B-48E2-A9E2-ABA3A426E94F}" srcId="{94AB5646-4012-4844-9498-DD775DB6AF42}" destId="{A3F9B705-2CC2-4196-9CF8-2A86BBB0594C}" srcOrd="2" destOrd="0" parTransId="{1B9B9165-A615-4932-A645-F2E4F6861B54}" sibTransId="{7113B6E8-8FC3-4647-8D5A-9256FFCBEFE2}"/>
    <dgm:cxn modelId="{43CF0CA2-AACD-4503-9752-A4E77DD9EE65}" type="presOf" srcId="{C172D904-A46A-4C53-B248-4012782D469D}" destId="{FE5C19BB-DA70-4363-81B0-227BDBDADE20}" srcOrd="1" destOrd="0" presId="urn:microsoft.com/office/officeart/2005/8/layout/pyramid1"/>
    <dgm:cxn modelId="{CA3077B7-7030-4EDB-A2AB-97C1C8D8BAEF}" srcId="{94AB5646-4012-4844-9498-DD775DB6AF42}" destId="{8A5EAD8E-7448-4D43-A419-BBD84905C69B}" srcOrd="1" destOrd="0" parTransId="{5604D4DD-E9A9-4158-B05C-90899CBB5F28}" sibTransId="{30B23666-451D-4219-923C-B2F7133B7B1F}"/>
    <dgm:cxn modelId="{DD9C82BC-E04B-47F2-A63A-1DE86B868551}" type="presOf" srcId="{8A5EAD8E-7448-4D43-A419-BBD84905C69B}" destId="{D6C9389E-A889-465F-B70C-85D7FD43DED6}" srcOrd="1" destOrd="0" presId="urn:microsoft.com/office/officeart/2005/8/layout/pyramid1"/>
    <dgm:cxn modelId="{6B7B19CB-F0DD-4446-813A-3E003AF6BD61}" type="presOf" srcId="{C172D904-A46A-4C53-B248-4012782D469D}" destId="{E20710E0-3A54-438E-9EA0-84D29C3ADDD5}" srcOrd="0" destOrd="0" presId="urn:microsoft.com/office/officeart/2005/8/layout/pyramid1"/>
    <dgm:cxn modelId="{4948E3E3-80AD-4960-872B-DDECA561D312}" type="presOf" srcId="{94AB5646-4012-4844-9498-DD775DB6AF42}" destId="{652724B2-2836-4EF7-9DFA-FE0BAD03DB04}" srcOrd="0" destOrd="0" presId="urn:microsoft.com/office/officeart/2005/8/layout/pyramid1"/>
    <dgm:cxn modelId="{7CA044E6-CF5B-46E7-A1EF-F272506FFADD}" type="presOf" srcId="{8A5EAD8E-7448-4D43-A419-BBD84905C69B}" destId="{B622B9B0-B2A3-475A-AF4D-BED305186717}" srcOrd="0" destOrd="0" presId="urn:microsoft.com/office/officeart/2005/8/layout/pyramid1"/>
    <dgm:cxn modelId="{DDAB1E8A-2660-4DD3-AA22-30D69ED945D6}" type="presParOf" srcId="{652724B2-2836-4EF7-9DFA-FE0BAD03DB04}" destId="{237ED813-F2F5-4C77-B702-5BD0B71D55FB}" srcOrd="0" destOrd="0" presId="urn:microsoft.com/office/officeart/2005/8/layout/pyramid1"/>
    <dgm:cxn modelId="{EC6EB5B1-3854-4964-A9D5-3855A6D97CB4}" type="presParOf" srcId="{237ED813-F2F5-4C77-B702-5BD0B71D55FB}" destId="{E20710E0-3A54-438E-9EA0-84D29C3ADDD5}" srcOrd="0" destOrd="0" presId="urn:microsoft.com/office/officeart/2005/8/layout/pyramid1"/>
    <dgm:cxn modelId="{68C61BC9-4408-49BB-8EB1-C1BCF3607094}" type="presParOf" srcId="{237ED813-F2F5-4C77-B702-5BD0B71D55FB}" destId="{FE5C19BB-DA70-4363-81B0-227BDBDADE20}" srcOrd="1" destOrd="0" presId="urn:microsoft.com/office/officeart/2005/8/layout/pyramid1"/>
    <dgm:cxn modelId="{C3FA53CC-77DB-42B0-9A44-6C400DC134FC}" type="presParOf" srcId="{652724B2-2836-4EF7-9DFA-FE0BAD03DB04}" destId="{822AD456-85B4-489E-9B98-E8ADDA159CAE}" srcOrd="1" destOrd="0" presId="urn:microsoft.com/office/officeart/2005/8/layout/pyramid1"/>
    <dgm:cxn modelId="{AC2200C3-7D52-4B04-98FB-2932487916B8}" type="presParOf" srcId="{822AD456-85B4-489E-9B98-E8ADDA159CAE}" destId="{B622B9B0-B2A3-475A-AF4D-BED305186717}" srcOrd="0" destOrd="0" presId="urn:microsoft.com/office/officeart/2005/8/layout/pyramid1"/>
    <dgm:cxn modelId="{5ABF399C-A5B3-4B48-996B-3BB03385D254}" type="presParOf" srcId="{822AD456-85B4-489E-9B98-E8ADDA159CAE}" destId="{D6C9389E-A889-465F-B70C-85D7FD43DED6}" srcOrd="1" destOrd="0" presId="urn:microsoft.com/office/officeart/2005/8/layout/pyramid1"/>
    <dgm:cxn modelId="{53A753D7-0882-4624-B065-2BED2424C862}" type="presParOf" srcId="{652724B2-2836-4EF7-9DFA-FE0BAD03DB04}" destId="{3A0C8387-A275-4773-8A8A-31C5B04B6A91}" srcOrd="2" destOrd="0" presId="urn:microsoft.com/office/officeart/2005/8/layout/pyramid1"/>
    <dgm:cxn modelId="{B6FA9F1E-B25C-4F20-A93B-460F2156BCE9}" type="presParOf" srcId="{3A0C8387-A275-4773-8A8A-31C5B04B6A91}" destId="{31F5A9A7-05B7-44FE-AA52-200779539F2E}" srcOrd="0" destOrd="0" presId="urn:microsoft.com/office/officeart/2005/8/layout/pyramid1"/>
    <dgm:cxn modelId="{14069F06-EF87-44EB-BE20-192FC57597BA}" type="presParOf" srcId="{3A0C8387-A275-4773-8A8A-31C5B04B6A91}" destId="{6854AB6F-F0C3-4B00-8D1F-803C9CD921D0}"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0710E0-3A54-438E-9EA0-84D29C3ADDD5}">
      <dsp:nvSpPr>
        <dsp:cNvPr id="0" name=""/>
        <dsp:cNvSpPr/>
      </dsp:nvSpPr>
      <dsp:spPr>
        <a:xfrm>
          <a:off x="1010339" y="0"/>
          <a:ext cx="1010339" cy="865552"/>
        </a:xfrm>
        <a:prstGeom prst="trapezoid">
          <a:avLst>
            <a:gd name="adj" fmla="val 58364"/>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002060"/>
              </a:solidFill>
              <a:latin typeface="+mn-lt"/>
            </a:rPr>
            <a:t>Complex</a:t>
          </a:r>
        </a:p>
      </dsp:txBody>
      <dsp:txXfrm>
        <a:off x="1010339" y="0"/>
        <a:ext cx="1010339" cy="865552"/>
      </dsp:txXfrm>
    </dsp:sp>
    <dsp:sp modelId="{B622B9B0-B2A3-475A-AF4D-BED305186717}">
      <dsp:nvSpPr>
        <dsp:cNvPr id="0" name=""/>
        <dsp:cNvSpPr/>
      </dsp:nvSpPr>
      <dsp:spPr>
        <a:xfrm>
          <a:off x="505169" y="865552"/>
          <a:ext cx="2020678" cy="865552"/>
        </a:xfrm>
        <a:prstGeom prst="trapezoid">
          <a:avLst>
            <a:gd name="adj" fmla="val 58364"/>
          </a:avLst>
        </a:prstGeom>
        <a:solidFill>
          <a:schemeClr val="accent4">
            <a:hueOff val="5197846"/>
            <a:satOff val="-23984"/>
            <a:lumOff val="883"/>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002060"/>
              </a:solidFill>
              <a:latin typeface="+mn-lt"/>
            </a:rPr>
            <a:t>High</a:t>
          </a:r>
        </a:p>
      </dsp:txBody>
      <dsp:txXfrm>
        <a:off x="858788" y="865552"/>
        <a:ext cx="1313440" cy="865552"/>
      </dsp:txXfrm>
    </dsp:sp>
    <dsp:sp modelId="{31F5A9A7-05B7-44FE-AA52-200779539F2E}">
      <dsp:nvSpPr>
        <dsp:cNvPr id="0" name=""/>
        <dsp:cNvSpPr/>
      </dsp:nvSpPr>
      <dsp:spPr>
        <a:xfrm>
          <a:off x="0" y="1731104"/>
          <a:ext cx="3031017" cy="865552"/>
        </a:xfrm>
        <a:prstGeom prst="trapezoid">
          <a:avLst>
            <a:gd name="adj" fmla="val 58364"/>
          </a:avLst>
        </a:prstGeom>
        <a:solidFill>
          <a:schemeClr val="accent4">
            <a:hueOff val="10395692"/>
            <a:satOff val="-47968"/>
            <a:lumOff val="1765"/>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002060"/>
              </a:solidFill>
              <a:latin typeface="+mn-lt"/>
            </a:rPr>
            <a:t>Medium/Low</a:t>
          </a:r>
        </a:p>
      </dsp:txBody>
      <dsp:txXfrm>
        <a:off x="530427" y="1731104"/>
        <a:ext cx="1970161" cy="865552"/>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8D077-9B6D-634C-9770-5FDF77B84FED}" type="datetimeFigureOut">
              <a:rPr lang="en-US" smtClean="0"/>
              <a:t>1/13/2026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AC8905-CC67-2D40-802F-1744C7F91701}" type="slidenum">
              <a:rPr lang="en-US" smtClean="0"/>
              <a:t>‹#›</a:t>
            </a:fld>
            <a:endParaRPr lang="en-US" dirty="0"/>
          </a:p>
        </p:txBody>
      </p:sp>
    </p:spTree>
    <p:extLst>
      <p:ext uri="{BB962C8B-B14F-4D97-AF65-F5344CB8AC3E}">
        <p14:creationId xmlns:p14="http://schemas.microsoft.com/office/powerpoint/2010/main" val="321070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920240" y="365760"/>
            <a:ext cx="6858000" cy="1267520"/>
          </a:xfrm>
          <a:prstGeom prst="rect">
            <a:avLst/>
          </a:prstGeom>
        </p:spPr>
        <p:txBody>
          <a:bodyPr wrap="none" anchor="t" anchorCtr="0"/>
          <a:lstStyle>
            <a:lvl1pPr algn="l">
              <a:defRPr sz="4400" b="1" i="0" baseline="0">
                <a:solidFill>
                  <a:schemeClr val="bg1"/>
                </a:solidFill>
                <a:latin typeface="Helvetica" charset="0"/>
                <a:ea typeface="Helvetica" charset="0"/>
                <a:cs typeface="Helvetica" charset="0"/>
              </a:defRPr>
            </a:lvl1pPr>
          </a:lstStyle>
          <a:p>
            <a:r>
              <a:rPr lang="en-US" dirty="0"/>
              <a:t>Click to add title</a:t>
            </a:r>
          </a:p>
        </p:txBody>
      </p:sp>
    </p:spTree>
    <p:extLst>
      <p:ext uri="{BB962C8B-B14F-4D97-AF65-F5344CB8AC3E}">
        <p14:creationId xmlns:p14="http://schemas.microsoft.com/office/powerpoint/2010/main" val="473316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0" y="502285"/>
            <a:ext cx="7886700" cy="662939"/>
          </a:xfrm>
          <a:prstGeom prst="rect">
            <a:avLst/>
          </a:prstGeom>
        </p:spPr>
        <p:txBody>
          <a:bodyPr anchor="t" anchorCtr="0"/>
          <a:lstStyle>
            <a:lvl1pPr>
              <a:defRPr sz="2800" b="1" i="0" baseline="0">
                <a:solidFill>
                  <a:srgbClr val="01426A"/>
                </a:solidFill>
                <a:latin typeface="Helvetica" charset="0"/>
                <a:ea typeface="Helvetica" charset="0"/>
                <a:cs typeface="Helvetica" charset="0"/>
              </a:defRPr>
            </a:lvl1pPr>
          </a:lstStyle>
          <a:p>
            <a:r>
              <a:rPr lang="en-US" dirty="0"/>
              <a:t>Click to add title</a:t>
            </a:r>
          </a:p>
        </p:txBody>
      </p:sp>
      <p:sp>
        <p:nvSpPr>
          <p:cNvPr id="3" name="Text Placeholder 2"/>
          <p:cNvSpPr>
            <a:spLocks noGrp="1"/>
          </p:cNvSpPr>
          <p:nvPr>
            <p:ph type="body" idx="1" hasCustomPrompt="1"/>
          </p:nvPr>
        </p:nvSpPr>
        <p:spPr>
          <a:xfrm>
            <a:off x="914400" y="1265839"/>
            <a:ext cx="7886700" cy="391309"/>
          </a:xfrm>
          <a:prstGeom prst="rect">
            <a:avLst/>
          </a:prstGeom>
        </p:spPr>
        <p:txBody>
          <a:bodyPr wrap="none"/>
          <a:lstStyle>
            <a:lvl1pPr marL="0" indent="0">
              <a:buNone/>
              <a:defRPr sz="1600" b="0" i="0" baseline="0">
                <a:solidFill>
                  <a:srgbClr val="555555"/>
                </a:solidFill>
                <a:latin typeface="Helvetica" charset="0"/>
                <a:ea typeface="Helvetica" charset="0"/>
                <a:cs typeface="Helvetic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add text</a:t>
            </a:r>
          </a:p>
        </p:txBody>
      </p:sp>
      <p:sp>
        <p:nvSpPr>
          <p:cNvPr id="7" name="Slide Number Placeholder 5"/>
          <p:cNvSpPr>
            <a:spLocks noGrp="1"/>
          </p:cNvSpPr>
          <p:nvPr>
            <p:ph type="sldNum" sz="quarter" idx="12"/>
          </p:nvPr>
        </p:nvSpPr>
        <p:spPr>
          <a:xfrm>
            <a:off x="6318985" y="6445251"/>
            <a:ext cx="2510689" cy="228600"/>
          </a:xfrm>
          <a:prstGeom prst="rect">
            <a:avLst/>
          </a:prstGeom>
        </p:spPr>
        <p:txBody>
          <a:bodyPr wrap="none" lIns="0" tIns="0" rIns="91440" bIns="0" anchor="ctr" anchorCtr="0"/>
          <a:lstStyle>
            <a:lvl1pPr algn="r">
              <a:defRPr sz="1000">
                <a:solidFill>
                  <a:srgbClr val="F9A13A"/>
                </a:solidFill>
                <a:latin typeface="Helvetica" charset="0"/>
                <a:ea typeface="Helvetica" charset="0"/>
                <a:cs typeface="Helvetica" charset="0"/>
              </a:defRPr>
            </a:lvl1pPr>
          </a:lstStyle>
          <a:p>
            <a:r>
              <a:rPr lang="en-US" dirty="0"/>
              <a:t>  Click here to edit footer | </a:t>
            </a:r>
            <a:fld id="{7F9C2EE9-199B-184B-BB68-CD2E993A9D47}" type="slidenum">
              <a:rPr lang="en-US" smtClean="0"/>
              <a:pPr/>
              <a:t>‹#›</a:t>
            </a:fld>
            <a:endParaRPr lang="en-US" dirty="0"/>
          </a:p>
        </p:txBody>
      </p:sp>
      <p:sp>
        <p:nvSpPr>
          <p:cNvPr id="5" name="Content Placeholder 2"/>
          <p:cNvSpPr>
            <a:spLocks noGrp="1"/>
          </p:cNvSpPr>
          <p:nvPr>
            <p:ph idx="13" hasCustomPrompt="1"/>
          </p:nvPr>
        </p:nvSpPr>
        <p:spPr>
          <a:xfrm>
            <a:off x="914400" y="1756227"/>
            <a:ext cx="7886700" cy="4351338"/>
          </a:xfrm>
          <a:prstGeom prst="rect">
            <a:avLst/>
          </a:prstGeom>
        </p:spPr>
        <p:txBody>
          <a:bodyPr/>
          <a:lstStyle>
            <a:lvl1pPr marL="137160" indent="-137160">
              <a:buClr>
                <a:srgbClr val="F9A13A"/>
              </a:buClr>
              <a:defRPr sz="1600" b="0" i="0">
                <a:solidFill>
                  <a:srgbClr val="555555"/>
                </a:solidFill>
                <a:latin typeface="Helvetica" charset="0"/>
                <a:ea typeface="Helvetica" charset="0"/>
                <a:cs typeface="Helvetica" charset="0"/>
              </a:defRPr>
            </a:lvl1pPr>
            <a:lvl2pPr marL="411480" indent="-228600">
              <a:buClr>
                <a:srgbClr val="01426A"/>
              </a:buClr>
              <a:buSzPct val="100000"/>
              <a:buFont typeface="LucidaGrande" charset="0"/>
              <a:buChar char="-"/>
              <a:defRPr sz="1600" b="0" i="0">
                <a:solidFill>
                  <a:srgbClr val="555555"/>
                </a:solidFill>
                <a:latin typeface="Helvetica" charset="0"/>
                <a:ea typeface="Helvetica" charset="0"/>
                <a:cs typeface="Helvetica" charset="0"/>
              </a:defRPr>
            </a:lvl2pPr>
            <a:lvl3pPr marL="594360" indent="-137160">
              <a:buClr>
                <a:srgbClr val="F9A13A"/>
              </a:buClr>
              <a:defRPr sz="1600" b="0" i="0">
                <a:solidFill>
                  <a:srgbClr val="555555"/>
                </a:solidFill>
                <a:latin typeface="Helvetica" charset="0"/>
                <a:ea typeface="Helvetica" charset="0"/>
                <a:cs typeface="Helvetica" charset="0"/>
              </a:defRPr>
            </a:lvl3pPr>
            <a:lvl4pPr marL="868680" indent="-228600">
              <a:buClr>
                <a:srgbClr val="01426A"/>
              </a:buClr>
              <a:buSzPct val="100000"/>
              <a:buFont typeface="LucidaGrande" charset="0"/>
              <a:buChar char="▫"/>
              <a:defRPr sz="1600" b="0" i="0" baseline="0">
                <a:solidFill>
                  <a:srgbClr val="555555"/>
                </a:solidFill>
                <a:latin typeface="Helvetica" charset="0"/>
                <a:ea typeface="Helvetica" charset="0"/>
                <a:cs typeface="Helvetica" charset="0"/>
              </a:defRPr>
            </a:lvl4pPr>
          </a:lstStyle>
          <a:p>
            <a:pPr lvl="0"/>
            <a:r>
              <a:rPr lang="en-US" dirty="0"/>
              <a:t>Click to add list text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1052042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3739131"/>
      </p:ext>
    </p:extLst>
  </p:cSld>
  <p:clrMap bg1="lt1" tx1="dk1" bg2="lt2" tx2="dk2" accent1="accent1" accent2="accent2" accent3="accent3" accent4="accent4" accent5="accent5" accent6="accent6" hlink="hlink" folHlink="folHlink"/>
  <p:sldLayoutIdLst>
    <p:sldLayoutId id="2147483723"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2067195"/>
      </p:ext>
    </p:extLst>
  </p:cSld>
  <p:clrMap bg1="lt1" tx1="dk1" bg2="lt2" tx2="dk2" accent1="accent1" accent2="accent2" accent3="accent3" accent4="accent4" accent5="accent5" accent6="accent6" hlink="hlink" folHlink="folHlink"/>
  <p:sldLayoutIdLst>
    <p:sldLayoutId id="2147483715"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6.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dhcs.ca.gov/provgovpart/Pages/Palliative-Care-and-SB-1004.aspx"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alz.org/media/Documents/mini-cog.pdf" TargetMode="External"/><Relationship Id="rId2" Type="http://schemas.openxmlformats.org/officeDocument/2006/relationships/hyperlink" Target="https://www.dementiacareaware.org/" TargetMode="External"/><Relationship Id="rId1" Type="http://schemas.openxmlformats.org/officeDocument/2006/relationships/slideLayout" Target="../slideLayouts/slideLayout2.xml"/><Relationship Id="rId4" Type="http://schemas.openxmlformats.org/officeDocument/2006/relationships/hyperlink" Target="https://www.alzheimersla.org/"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package" Target="../embeddings/Microsoft_Excel_Worksheet.xlsx"/><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package" Target="../embeddings/Microsoft_Word_Document2.docx"/></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lacare.org/providers"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oleObject" Target="../embeddings/oleObject3.bin"/><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oleObject" Target="../embeddings/oleObject4.bin"/><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hyperlink" Target="https://www.dementiacareaware.org/" TargetMode="External"/><Relationship Id="rId3" Type="http://schemas.openxmlformats.org/officeDocument/2006/relationships/hyperlink" Target="https://www.cms.gov/Regulations-and-Guidance/Guidance/Manuals/Downloads/mc86c05.pdf" TargetMode="External"/><Relationship Id="rId7" Type="http://schemas.openxmlformats.org/officeDocument/2006/relationships/hyperlink" Target="https://www.dhcs.ca.gov/provgovpart/Pages/Dual-Special-Needs-Plans-(D-SNP)-Contract-and-Program-Guide.aspx" TargetMode="External"/><Relationship Id="rId2" Type="http://schemas.openxmlformats.org/officeDocument/2006/relationships/hyperlink" Target="https://www.cms.gov/Regulations-and-Guidance/Guidance/Manuals/Downloads/mc86c16b.pdf" TargetMode="External"/><Relationship Id="rId1" Type="http://schemas.openxmlformats.org/officeDocument/2006/relationships/slideLayout" Target="../slideLayouts/slideLayout2.xml"/><Relationship Id="rId6" Type="http://schemas.openxmlformats.org/officeDocument/2006/relationships/hyperlink" Target="https://www.ecfr.gov/current/title-42/chapter-IV/subchapter-B/part-422" TargetMode="External"/><Relationship Id="rId5" Type="http://schemas.openxmlformats.org/officeDocument/2006/relationships/hyperlink" Target="https://snpmoc.ncqa.org/scoring-guidelines-latest" TargetMode="External"/><Relationship Id="rId4" Type="http://schemas.openxmlformats.org/officeDocument/2006/relationships/hyperlink" Target="https://www.cms.gov/Medicare/Health-Plans/SpecialNeedsPlans/SNP-MOC" TargetMode="External"/><Relationship Id="rId9" Type="http://schemas.openxmlformats.org/officeDocument/2006/relationships/hyperlink" Target="https://www.dhcs.ca.gov/pa/Documents/DHCS-CalAIM-D-SNP-Reporting-Requirements-Technical-Specifications-25.pdf"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mailto:Compliance_DOCommunications@lacare.org" TargetMode="Externa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cmreferral@lacare.org" TargetMode="External"/><Relationship Id="rId1" Type="http://schemas.openxmlformats.org/officeDocument/2006/relationships/slideLayout" Target="../slideLayouts/slideLayout2.xml"/><Relationship Id="rId5" Type="http://schemas.openxmlformats.org/officeDocument/2006/relationships/image" Target="../media/image4.w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98567" y="365760"/>
            <a:ext cx="6858000" cy="1267520"/>
          </a:xfrm>
        </p:spPr>
        <p:txBody>
          <a:bodyPr/>
          <a:lstStyle/>
          <a:p>
            <a:r>
              <a:rPr lang="en-US" sz="2800" dirty="0"/>
              <a:t>2026 Annual PPG Training</a:t>
            </a:r>
            <a:br>
              <a:rPr lang="en-US" sz="2800" dirty="0"/>
            </a:br>
            <a:r>
              <a:rPr lang="en-US" sz="2800" dirty="0"/>
              <a:t>D-SNP Care Coordination (CC)</a:t>
            </a:r>
            <a:br>
              <a:rPr lang="en-US" sz="2800" dirty="0"/>
            </a:br>
            <a:r>
              <a:rPr lang="en-US" sz="2800" dirty="0"/>
              <a:t>Model of Care (MOC) Monitoring Process</a:t>
            </a:r>
          </a:p>
        </p:txBody>
      </p:sp>
      <p:sp>
        <p:nvSpPr>
          <p:cNvPr id="3" name="TextBox 2">
            <a:extLst>
              <a:ext uri="{FF2B5EF4-FFF2-40B4-BE49-F238E27FC236}">
                <a16:creationId xmlns:a16="http://schemas.microsoft.com/office/drawing/2014/main" id="{C1C2E250-B7C3-6455-C3E0-757053D7A769}"/>
              </a:ext>
            </a:extLst>
          </p:cNvPr>
          <p:cNvSpPr txBox="1"/>
          <p:nvPr/>
        </p:nvSpPr>
        <p:spPr>
          <a:xfrm>
            <a:off x="304799" y="5837381"/>
            <a:ext cx="5615710" cy="646331"/>
          </a:xfrm>
          <a:prstGeom prst="rect">
            <a:avLst/>
          </a:prstGeom>
          <a:noFill/>
        </p:spPr>
        <p:txBody>
          <a:bodyPr wrap="square" rtlCol="0">
            <a:spAutoFit/>
          </a:bodyPr>
          <a:lstStyle/>
          <a:p>
            <a:r>
              <a:rPr lang="en-US" dirty="0">
                <a:solidFill>
                  <a:schemeClr val="bg1"/>
                </a:solidFill>
              </a:rPr>
              <a:t>Corporate Compliance Monitoring </a:t>
            </a:r>
          </a:p>
          <a:p>
            <a:r>
              <a:rPr lang="en-US" dirty="0">
                <a:solidFill>
                  <a:schemeClr val="bg1"/>
                </a:solidFill>
              </a:rPr>
              <a:t>Updated December 2025</a:t>
            </a:r>
          </a:p>
        </p:txBody>
      </p:sp>
      <p:sp>
        <p:nvSpPr>
          <p:cNvPr id="4" name="TextBox 3">
            <a:extLst>
              <a:ext uri="{FF2B5EF4-FFF2-40B4-BE49-F238E27FC236}">
                <a16:creationId xmlns:a16="http://schemas.microsoft.com/office/drawing/2014/main" id="{D19E3F69-DC6C-7DC8-0AE3-2702E3DCD16A}"/>
              </a:ext>
            </a:extLst>
          </p:cNvPr>
          <p:cNvSpPr txBox="1"/>
          <p:nvPr/>
        </p:nvSpPr>
        <p:spPr>
          <a:xfrm>
            <a:off x="441789" y="6483712"/>
            <a:ext cx="1345914" cy="246221"/>
          </a:xfrm>
          <a:prstGeom prst="rect">
            <a:avLst/>
          </a:prstGeom>
          <a:noFill/>
        </p:spPr>
        <p:txBody>
          <a:bodyPr wrap="square" rtlCol="0">
            <a:spAutoFit/>
          </a:bodyPr>
          <a:lstStyle/>
          <a:p>
            <a:r>
              <a:rPr lang="en-US" sz="1000" dirty="0"/>
              <a:t>PL2587 0126</a:t>
            </a:r>
          </a:p>
        </p:txBody>
      </p:sp>
    </p:spTree>
    <p:extLst>
      <p:ext uri="{BB962C8B-B14F-4D97-AF65-F5344CB8AC3E}">
        <p14:creationId xmlns:p14="http://schemas.microsoft.com/office/powerpoint/2010/main" val="479892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128DB-8DC1-AB9E-8D2B-8D88CF96FC34}"/>
              </a:ext>
            </a:extLst>
          </p:cNvPr>
          <p:cNvSpPr>
            <a:spLocks noGrp="1"/>
          </p:cNvSpPr>
          <p:nvPr>
            <p:ph type="title"/>
          </p:nvPr>
        </p:nvSpPr>
        <p:spPr/>
        <p:txBody>
          <a:bodyPr/>
          <a:lstStyle/>
          <a:p>
            <a:r>
              <a:rPr lang="en-US" sz="3200" dirty="0">
                <a:solidFill>
                  <a:srgbClr val="0070C0"/>
                </a:solidFill>
              </a:rPr>
              <a:t>Transitioning Cases Back to PPGs</a:t>
            </a:r>
          </a:p>
        </p:txBody>
      </p:sp>
      <p:sp>
        <p:nvSpPr>
          <p:cNvPr id="4" name="Slide Number Placeholder 3">
            <a:extLst>
              <a:ext uri="{FF2B5EF4-FFF2-40B4-BE49-F238E27FC236}">
                <a16:creationId xmlns:a16="http://schemas.microsoft.com/office/drawing/2014/main" id="{63C3AF30-3BEB-CC4E-7370-09DBD0D48512}"/>
              </a:ext>
            </a:extLst>
          </p:cNvPr>
          <p:cNvSpPr>
            <a:spLocks noGrp="1"/>
          </p:cNvSpPr>
          <p:nvPr>
            <p:ph type="sldNum" sz="quarter" idx="12"/>
          </p:nvPr>
        </p:nvSpPr>
        <p:spPr/>
        <p:txBody>
          <a:bodyPr/>
          <a:lstStyle/>
          <a:p>
            <a:r>
              <a:rPr lang="en-US" dirty="0"/>
              <a:t>  Corporate Compliance Monitoring – 2026 Annual PPG Training  | 9</a:t>
            </a:r>
          </a:p>
        </p:txBody>
      </p:sp>
      <p:sp>
        <p:nvSpPr>
          <p:cNvPr id="5" name="Content Placeholder 4">
            <a:extLst>
              <a:ext uri="{FF2B5EF4-FFF2-40B4-BE49-F238E27FC236}">
                <a16:creationId xmlns:a16="http://schemas.microsoft.com/office/drawing/2014/main" id="{E09B66FF-2BCC-C7AB-1370-89B103EEA251}"/>
              </a:ext>
            </a:extLst>
          </p:cNvPr>
          <p:cNvSpPr>
            <a:spLocks noGrp="1"/>
          </p:cNvSpPr>
          <p:nvPr>
            <p:ph idx="13"/>
          </p:nvPr>
        </p:nvSpPr>
        <p:spPr>
          <a:xfrm>
            <a:off x="942974" y="1165224"/>
            <a:ext cx="7886700" cy="4351338"/>
          </a:xfrm>
        </p:spPr>
        <p:txBody>
          <a:bodyPr/>
          <a:lstStyle/>
          <a:p>
            <a:pPr>
              <a:lnSpc>
                <a:spcPct val="150000"/>
              </a:lnSpc>
            </a:pPr>
            <a:r>
              <a:rPr lang="en-US" sz="1400" b="1" dirty="0">
                <a:solidFill>
                  <a:srgbClr val="004879"/>
                </a:solidFill>
              </a:rPr>
              <a:t>L.A. Care’s Care Managers will work with High Risk and Complex members to stabilize, manage their own health conditions, and improve overall coping and functioning.</a:t>
            </a:r>
          </a:p>
          <a:p>
            <a:pPr>
              <a:lnSpc>
                <a:spcPct val="150000"/>
              </a:lnSpc>
            </a:pPr>
            <a:r>
              <a:rPr lang="en-US" sz="1400" b="1" dirty="0">
                <a:solidFill>
                  <a:srgbClr val="004879"/>
                </a:solidFill>
              </a:rPr>
              <a:t>Members will be evaluated for transition back to the PPG when:</a:t>
            </a:r>
          </a:p>
          <a:p>
            <a:pPr lvl="1">
              <a:lnSpc>
                <a:spcPct val="150000"/>
              </a:lnSpc>
            </a:pPr>
            <a:r>
              <a:rPr lang="en-US" sz="1400" dirty="0">
                <a:solidFill>
                  <a:srgbClr val="004879"/>
                </a:solidFill>
              </a:rPr>
              <a:t>Individualized care plan goals have been achieved.</a:t>
            </a:r>
          </a:p>
          <a:p>
            <a:pPr lvl="1">
              <a:lnSpc>
                <a:spcPct val="150000"/>
              </a:lnSpc>
            </a:pPr>
            <a:r>
              <a:rPr lang="en-US" sz="1400" dirty="0">
                <a:solidFill>
                  <a:srgbClr val="004879"/>
                </a:solidFill>
              </a:rPr>
              <a:t>Member’s health or condition improved meaningfully and no longer requires the same level of support and coordination.</a:t>
            </a:r>
          </a:p>
          <a:p>
            <a:pPr lvl="1">
              <a:lnSpc>
                <a:spcPct val="150000"/>
              </a:lnSpc>
            </a:pPr>
            <a:r>
              <a:rPr lang="en-US" sz="1400" dirty="0">
                <a:solidFill>
                  <a:srgbClr val="004879"/>
                </a:solidFill>
              </a:rPr>
              <a:t>Member declines or ceases participating in the High Risk or Complex case management program.</a:t>
            </a:r>
          </a:p>
          <a:p>
            <a:pPr>
              <a:lnSpc>
                <a:spcPct val="150000"/>
              </a:lnSpc>
            </a:pPr>
            <a:r>
              <a:rPr lang="en-US" sz="1400" b="1" dirty="0">
                <a:solidFill>
                  <a:srgbClr val="004879"/>
                </a:solidFill>
              </a:rPr>
              <a:t>If appropriate, L.A. Care’s care management team will communicate with the PPG and provide a warm-transfer back.</a:t>
            </a:r>
          </a:p>
          <a:p>
            <a:pPr>
              <a:lnSpc>
                <a:spcPct val="150000"/>
              </a:lnSpc>
            </a:pPr>
            <a:r>
              <a:rPr lang="en-US" sz="1400" b="1" dirty="0">
                <a:solidFill>
                  <a:srgbClr val="004879"/>
                </a:solidFill>
              </a:rPr>
              <a:t>L.A. Care will close its CM case once the member transitions back to the PPG. PPG will need to confirm acceptance of the member transfer and assign a Care Manager for ongoing care management and monitoring activities within 7 calendar days.</a:t>
            </a:r>
          </a:p>
          <a:p>
            <a:endParaRPr lang="en-US" dirty="0">
              <a:solidFill>
                <a:srgbClr val="004879"/>
              </a:solidFill>
            </a:endParaRPr>
          </a:p>
        </p:txBody>
      </p:sp>
    </p:spTree>
    <p:extLst>
      <p:ext uri="{BB962C8B-B14F-4D97-AF65-F5344CB8AC3E}">
        <p14:creationId xmlns:p14="http://schemas.microsoft.com/office/powerpoint/2010/main" val="1356681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80A0F-7ABE-094F-2FB6-BAE8A0D57863}"/>
              </a:ext>
            </a:extLst>
          </p:cNvPr>
          <p:cNvSpPr>
            <a:spLocks noGrp="1"/>
          </p:cNvSpPr>
          <p:nvPr>
            <p:ph type="title"/>
          </p:nvPr>
        </p:nvSpPr>
        <p:spPr/>
        <p:txBody>
          <a:bodyPr/>
          <a:lstStyle/>
          <a:p>
            <a:r>
              <a:rPr lang="en-US" sz="1600" dirty="0"/>
              <a:t>Continued</a:t>
            </a:r>
            <a:r>
              <a:rPr lang="en-US" sz="2400" dirty="0"/>
              <a:t> - Transitioning Cases Back to PPGs</a:t>
            </a:r>
          </a:p>
        </p:txBody>
      </p:sp>
      <p:sp>
        <p:nvSpPr>
          <p:cNvPr id="3" name="Text Placeholder 2">
            <a:extLst>
              <a:ext uri="{FF2B5EF4-FFF2-40B4-BE49-F238E27FC236}">
                <a16:creationId xmlns:a16="http://schemas.microsoft.com/office/drawing/2014/main" id="{42D3E6C2-6504-D247-173C-2FD3130FFD76}"/>
              </a:ext>
            </a:extLst>
          </p:cNvPr>
          <p:cNvSpPr>
            <a:spLocks noGrp="1"/>
          </p:cNvSpPr>
          <p:nvPr>
            <p:ph type="body" idx="1"/>
          </p:nvPr>
        </p:nvSpPr>
        <p:spPr>
          <a:xfrm>
            <a:off x="942974" y="1027232"/>
            <a:ext cx="7886700" cy="391309"/>
          </a:xfrm>
        </p:spPr>
        <p:txBody>
          <a:bodyPr/>
          <a:lstStyle/>
          <a:p>
            <a:r>
              <a:rPr lang="en-US" b="1" dirty="0"/>
              <a:t>Declined and UTC Members</a:t>
            </a:r>
          </a:p>
        </p:txBody>
      </p:sp>
      <p:sp>
        <p:nvSpPr>
          <p:cNvPr id="4" name="Slide Number Placeholder 3">
            <a:extLst>
              <a:ext uri="{FF2B5EF4-FFF2-40B4-BE49-F238E27FC236}">
                <a16:creationId xmlns:a16="http://schemas.microsoft.com/office/drawing/2014/main" id="{30467B36-0A7F-B403-8C9F-BDCB8B662F4B}"/>
              </a:ext>
            </a:extLst>
          </p:cNvPr>
          <p:cNvSpPr>
            <a:spLocks noGrp="1"/>
          </p:cNvSpPr>
          <p:nvPr>
            <p:ph type="sldNum" sz="quarter" idx="12"/>
          </p:nvPr>
        </p:nvSpPr>
        <p:spPr/>
        <p:txBody>
          <a:bodyPr/>
          <a:lstStyle/>
          <a:p>
            <a:r>
              <a:rPr lang="en-US" dirty="0"/>
              <a:t>  Corporate Compliance Monitoring – 2026 Annual PPG Training | 10</a:t>
            </a:r>
          </a:p>
        </p:txBody>
      </p:sp>
      <p:sp>
        <p:nvSpPr>
          <p:cNvPr id="5" name="Content Placeholder 4">
            <a:extLst>
              <a:ext uri="{FF2B5EF4-FFF2-40B4-BE49-F238E27FC236}">
                <a16:creationId xmlns:a16="http://schemas.microsoft.com/office/drawing/2014/main" id="{6025A6D4-C3AA-437D-C03A-03C24CC805ED}"/>
              </a:ext>
            </a:extLst>
          </p:cNvPr>
          <p:cNvSpPr>
            <a:spLocks noGrp="1"/>
          </p:cNvSpPr>
          <p:nvPr>
            <p:ph idx="13"/>
          </p:nvPr>
        </p:nvSpPr>
        <p:spPr>
          <a:xfrm>
            <a:off x="914400" y="1433491"/>
            <a:ext cx="7886700" cy="3757309"/>
          </a:xfrm>
        </p:spPr>
        <p:txBody>
          <a:bodyPr/>
          <a:lstStyle/>
          <a:p>
            <a:pPr>
              <a:lnSpc>
                <a:spcPct val="150000"/>
              </a:lnSpc>
            </a:pPr>
            <a:r>
              <a:rPr lang="en-US" sz="1400" b="1" dirty="0">
                <a:solidFill>
                  <a:srgbClr val="002060"/>
                </a:solidFill>
              </a:rPr>
              <a:t>Members not participating in care management are likely to still utilize their primary care physicians. </a:t>
            </a:r>
            <a:r>
              <a:rPr lang="en-US" sz="1400" dirty="0">
                <a:solidFill>
                  <a:srgbClr val="002060"/>
                </a:solidFill>
              </a:rPr>
              <a:t>The PPG’s closer connection with the providers may provide additional opportunities to work and engage these members in care management.</a:t>
            </a:r>
          </a:p>
          <a:p>
            <a:pPr>
              <a:lnSpc>
                <a:spcPct val="150000"/>
              </a:lnSpc>
            </a:pPr>
            <a:r>
              <a:rPr lang="en-US" sz="1400" b="1" dirty="0">
                <a:solidFill>
                  <a:srgbClr val="002060"/>
                </a:solidFill>
              </a:rPr>
              <a:t>UTC/Decline: </a:t>
            </a:r>
            <a:r>
              <a:rPr lang="en-US" sz="1400" dirty="0">
                <a:solidFill>
                  <a:srgbClr val="002060"/>
                </a:solidFill>
              </a:rPr>
              <a:t>Members who decline or become UTC during the course High Risk or Complex case management outreach:</a:t>
            </a:r>
          </a:p>
          <a:p>
            <a:pPr lvl="1">
              <a:lnSpc>
                <a:spcPct val="150000"/>
              </a:lnSpc>
            </a:pPr>
            <a:r>
              <a:rPr lang="en-US" sz="1400" dirty="0">
                <a:solidFill>
                  <a:srgbClr val="002060"/>
                </a:solidFill>
              </a:rPr>
              <a:t>Are placed in monitoring status for 90 calendar days to assess for hospital/ED utilization and changes in health status.</a:t>
            </a:r>
            <a:br>
              <a:rPr lang="en-US" sz="1400" dirty="0">
                <a:solidFill>
                  <a:srgbClr val="002060"/>
                </a:solidFill>
              </a:rPr>
            </a:br>
            <a:r>
              <a:rPr lang="en-US" sz="1400" dirty="0">
                <a:solidFill>
                  <a:srgbClr val="002060"/>
                </a:solidFill>
              </a:rPr>
              <a:t>If no utilization or changes in condition are observed during the 90 days of monitoring, member will be transferred back to the PPG for care coordination and monitoring activities.  </a:t>
            </a:r>
          </a:p>
          <a:p>
            <a:pPr>
              <a:lnSpc>
                <a:spcPct val="150000"/>
              </a:lnSpc>
            </a:pPr>
            <a:r>
              <a:rPr lang="en-US" sz="1400" b="1" dirty="0">
                <a:solidFill>
                  <a:srgbClr val="002060"/>
                </a:solidFill>
              </a:rPr>
              <a:t>L.A. Care CM SFTP Process: Please refer to the CM SFTP Communication Process</a:t>
            </a:r>
          </a:p>
          <a:p>
            <a:pPr marL="0" indent="0">
              <a:buNone/>
            </a:pPr>
            <a:endParaRPr lang="en-US" dirty="0"/>
          </a:p>
        </p:txBody>
      </p:sp>
      <p:pic>
        <p:nvPicPr>
          <p:cNvPr id="6" name="Picture 5">
            <a:extLst>
              <a:ext uri="{FF2B5EF4-FFF2-40B4-BE49-F238E27FC236}">
                <a16:creationId xmlns:a16="http://schemas.microsoft.com/office/drawing/2014/main" id="{C589AB44-8694-6A8A-3579-BBCC0D9C5B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0134" y="360436"/>
            <a:ext cx="1053207" cy="1058105"/>
          </a:xfrm>
          <a:prstGeom prst="rect">
            <a:avLst/>
          </a:prstGeom>
        </p:spPr>
      </p:pic>
      <p:sp>
        <p:nvSpPr>
          <p:cNvPr id="8" name="TextBox 7">
            <a:extLst>
              <a:ext uri="{FF2B5EF4-FFF2-40B4-BE49-F238E27FC236}">
                <a16:creationId xmlns:a16="http://schemas.microsoft.com/office/drawing/2014/main" id="{272C5F6F-73DC-7E09-2DD2-170077F638B2}"/>
              </a:ext>
            </a:extLst>
          </p:cNvPr>
          <p:cNvSpPr txBox="1"/>
          <p:nvPr/>
        </p:nvSpPr>
        <p:spPr>
          <a:xfrm>
            <a:off x="2175163" y="5424509"/>
            <a:ext cx="2489200" cy="338554"/>
          </a:xfrm>
          <a:prstGeom prst="rect">
            <a:avLst/>
          </a:prstGeom>
          <a:noFill/>
        </p:spPr>
        <p:txBody>
          <a:bodyPr wrap="square">
            <a:spAutoFit/>
          </a:bodyPr>
          <a:lstStyle/>
          <a:p>
            <a:r>
              <a:rPr lang="en-US" sz="1600" dirty="0">
                <a:solidFill>
                  <a:srgbClr val="FF0000"/>
                </a:solidFill>
              </a:rPr>
              <a:t>Double Click to Open file </a:t>
            </a:r>
            <a:r>
              <a:rPr lang="en-US" sz="1600" dirty="0">
                <a:solidFill>
                  <a:srgbClr val="FF0000"/>
                </a:solidFill>
                <a:sym typeface="Wingdings" panose="05000000000000000000" pitchFamily="2" charset="2"/>
              </a:rPr>
              <a:t></a:t>
            </a:r>
            <a:endParaRPr lang="en-US" sz="1600" dirty="0">
              <a:solidFill>
                <a:srgbClr val="FF0000"/>
              </a:solidFill>
            </a:endParaRPr>
          </a:p>
        </p:txBody>
      </p:sp>
      <p:graphicFrame>
        <p:nvGraphicFramePr>
          <p:cNvPr id="9" name="Object 8">
            <a:extLst>
              <a:ext uri="{FF2B5EF4-FFF2-40B4-BE49-F238E27FC236}">
                <a16:creationId xmlns:a16="http://schemas.microsoft.com/office/drawing/2014/main" id="{FF5FCFA6-5EE1-37D6-ABBA-903AEABB4BB6}"/>
              </a:ext>
            </a:extLst>
          </p:cNvPr>
          <p:cNvGraphicFramePr>
            <a:graphicFrameLocks noChangeAspect="1"/>
          </p:cNvGraphicFramePr>
          <p:nvPr>
            <p:extLst>
              <p:ext uri="{D42A27DB-BD31-4B8C-83A1-F6EECF244321}">
                <p14:modId xmlns:p14="http://schemas.microsoft.com/office/powerpoint/2010/main" val="1207353749"/>
              </p:ext>
            </p:extLst>
          </p:nvPr>
        </p:nvGraphicFramePr>
        <p:xfrm>
          <a:off x="4211783" y="5387940"/>
          <a:ext cx="1570182" cy="1000073"/>
        </p:xfrm>
        <a:graphic>
          <a:graphicData uri="http://schemas.openxmlformats.org/presentationml/2006/ole">
            <mc:AlternateContent xmlns:mc="http://schemas.openxmlformats.org/markup-compatibility/2006">
              <mc:Choice xmlns:v="urn:schemas-microsoft-com:vml" Requires="v">
                <p:oleObj name="Document" showAsIcon="1" r:id="rId3" imgW="914400" imgH="771480" progId="Word.Document.12">
                  <p:embed/>
                </p:oleObj>
              </mc:Choice>
              <mc:Fallback>
                <p:oleObj name="Document" showAsIcon="1" r:id="rId3" imgW="914400" imgH="771480" progId="Word.Document.12">
                  <p:embed/>
                  <p:pic>
                    <p:nvPicPr>
                      <p:cNvPr id="9" name="Object 8">
                        <a:extLst>
                          <a:ext uri="{FF2B5EF4-FFF2-40B4-BE49-F238E27FC236}">
                            <a16:creationId xmlns:a16="http://schemas.microsoft.com/office/drawing/2014/main" id="{FF5FCFA6-5EE1-37D6-ABBA-903AEABB4BB6}"/>
                          </a:ext>
                        </a:extLst>
                      </p:cNvPr>
                      <p:cNvPicPr/>
                      <p:nvPr/>
                    </p:nvPicPr>
                    <p:blipFill>
                      <a:blip r:embed="rId4"/>
                      <a:stretch>
                        <a:fillRect/>
                      </a:stretch>
                    </p:blipFill>
                    <p:spPr>
                      <a:xfrm>
                        <a:off x="4211783" y="5387940"/>
                        <a:ext cx="1570182" cy="1000073"/>
                      </a:xfrm>
                      <a:prstGeom prst="rect">
                        <a:avLst/>
                      </a:prstGeom>
                    </p:spPr>
                  </p:pic>
                </p:oleObj>
              </mc:Fallback>
            </mc:AlternateContent>
          </a:graphicData>
        </a:graphic>
      </p:graphicFrame>
    </p:spTree>
    <p:extLst>
      <p:ext uri="{BB962C8B-B14F-4D97-AF65-F5344CB8AC3E}">
        <p14:creationId xmlns:p14="http://schemas.microsoft.com/office/powerpoint/2010/main" val="3153822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63EC5C9-227B-E11F-1143-0C9D9BF7A790}"/>
              </a:ext>
            </a:extLst>
          </p:cNvPr>
          <p:cNvSpPr>
            <a:spLocks noGrp="1"/>
          </p:cNvSpPr>
          <p:nvPr>
            <p:ph idx="13"/>
          </p:nvPr>
        </p:nvSpPr>
        <p:spPr>
          <a:xfrm>
            <a:off x="683491" y="2738889"/>
            <a:ext cx="8782627" cy="4351338"/>
          </a:xfrm>
        </p:spPr>
        <p:txBody>
          <a:bodyPr/>
          <a:lstStyle/>
          <a:p>
            <a:pPr marL="0" indent="0">
              <a:buNone/>
            </a:pPr>
            <a:r>
              <a:rPr lang="en-US" sz="4400" b="1" i="1" dirty="0">
                <a:solidFill>
                  <a:srgbClr val="0070C0"/>
                </a:solidFill>
                <a:effectLst>
                  <a:outerShdw blurRad="38100" dist="38100" dir="2700000" algn="tl">
                    <a:srgbClr val="000000">
                      <a:alpha val="43137"/>
                    </a:srgbClr>
                  </a:outerShdw>
                </a:effectLst>
              </a:rPr>
              <a:t>Updates &amp; Reminders for 2026</a:t>
            </a:r>
            <a:endParaRPr lang="en-US" sz="4400" b="1" dirty="0">
              <a:solidFill>
                <a:srgbClr val="0070C0"/>
              </a:solidFill>
            </a:endParaRPr>
          </a:p>
        </p:txBody>
      </p:sp>
    </p:spTree>
    <p:extLst>
      <p:ext uri="{BB962C8B-B14F-4D97-AF65-F5344CB8AC3E}">
        <p14:creationId xmlns:p14="http://schemas.microsoft.com/office/powerpoint/2010/main" val="3169251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524DD-8ABB-E378-2967-E8827252A2DF}"/>
              </a:ext>
            </a:extLst>
          </p:cNvPr>
          <p:cNvSpPr>
            <a:spLocks noGrp="1"/>
          </p:cNvSpPr>
          <p:nvPr>
            <p:ph type="title"/>
          </p:nvPr>
        </p:nvSpPr>
        <p:spPr/>
        <p:txBody>
          <a:bodyPr/>
          <a:lstStyle/>
          <a:p>
            <a:r>
              <a:rPr lang="en-US" dirty="0">
                <a:solidFill>
                  <a:srgbClr val="FF0000"/>
                </a:solidFill>
              </a:rPr>
              <a:t>New</a:t>
            </a:r>
            <a:r>
              <a:rPr lang="en-US" dirty="0"/>
              <a:t> </a:t>
            </a:r>
            <a:r>
              <a:rPr lang="en-US" dirty="0">
                <a:solidFill>
                  <a:srgbClr val="0070C0"/>
                </a:solidFill>
              </a:rPr>
              <a:t>- State Rebranding: California Integrated Care Management (CICM)</a:t>
            </a:r>
          </a:p>
        </p:txBody>
      </p:sp>
      <p:sp>
        <p:nvSpPr>
          <p:cNvPr id="4" name="Slide Number Placeholder 3">
            <a:extLst>
              <a:ext uri="{FF2B5EF4-FFF2-40B4-BE49-F238E27FC236}">
                <a16:creationId xmlns:a16="http://schemas.microsoft.com/office/drawing/2014/main" id="{145F6949-D7CA-37D6-CDD4-067FE00C2D18}"/>
              </a:ext>
            </a:extLst>
          </p:cNvPr>
          <p:cNvSpPr>
            <a:spLocks noGrp="1"/>
          </p:cNvSpPr>
          <p:nvPr>
            <p:ph type="sldNum" sz="quarter" idx="12"/>
          </p:nvPr>
        </p:nvSpPr>
        <p:spPr/>
        <p:txBody>
          <a:bodyPr/>
          <a:lstStyle/>
          <a:p>
            <a:r>
              <a:rPr lang="en-US" dirty="0"/>
              <a:t>  Corporate Compliance Monitoring – 2026 Annual PPG Training  | 11</a:t>
            </a:r>
          </a:p>
        </p:txBody>
      </p:sp>
      <p:sp>
        <p:nvSpPr>
          <p:cNvPr id="5" name="Content Placeholder 4">
            <a:extLst>
              <a:ext uri="{FF2B5EF4-FFF2-40B4-BE49-F238E27FC236}">
                <a16:creationId xmlns:a16="http://schemas.microsoft.com/office/drawing/2014/main" id="{0F60B4DE-3168-E707-C86B-DD44EA7E3173}"/>
              </a:ext>
            </a:extLst>
          </p:cNvPr>
          <p:cNvSpPr>
            <a:spLocks noGrp="1"/>
          </p:cNvSpPr>
          <p:nvPr>
            <p:ph idx="13"/>
          </p:nvPr>
        </p:nvSpPr>
        <p:spPr/>
        <p:txBody>
          <a:bodyPr/>
          <a:lstStyle/>
          <a:p>
            <a:pPr>
              <a:lnSpc>
                <a:spcPct val="100000"/>
              </a:lnSpc>
              <a:spcBef>
                <a:spcPts val="0"/>
              </a:spcBef>
              <a:spcAft>
                <a:spcPts val="600"/>
              </a:spcAft>
            </a:pPr>
            <a:r>
              <a:rPr lang="en-US" dirty="0">
                <a:solidFill>
                  <a:srgbClr val="002060"/>
                </a:solidFill>
              </a:rPr>
              <a:t>Effective January 1, 2026, DHCS has rebranded ECM-Like Services to be known as </a:t>
            </a:r>
            <a:r>
              <a:rPr lang="en-US" b="1" dirty="0">
                <a:solidFill>
                  <a:srgbClr val="002060"/>
                </a:solidFill>
              </a:rPr>
              <a:t>California Integrated Care Management (CICM). </a:t>
            </a:r>
          </a:p>
          <a:p>
            <a:pPr lvl="1">
              <a:lnSpc>
                <a:spcPct val="100000"/>
              </a:lnSpc>
              <a:spcBef>
                <a:spcPts val="0"/>
              </a:spcBef>
              <a:spcAft>
                <a:spcPts val="600"/>
              </a:spcAft>
            </a:pPr>
            <a:r>
              <a:rPr lang="en-US" dirty="0">
                <a:solidFill>
                  <a:srgbClr val="002060"/>
                </a:solidFill>
              </a:rPr>
              <a:t>CICM has developed 8 Populations of Focus (POFs). All D-SNP members will receive the same level of robust care coordination services regardless if they meet a POF criteria. Each POFs has its own set of specific needs and requirements. </a:t>
            </a:r>
          </a:p>
          <a:p>
            <a:pPr>
              <a:lnSpc>
                <a:spcPct val="100000"/>
              </a:lnSpc>
              <a:spcBef>
                <a:spcPts val="0"/>
              </a:spcBef>
              <a:spcAft>
                <a:spcPts val="600"/>
              </a:spcAft>
            </a:pPr>
            <a:r>
              <a:rPr lang="en-US" dirty="0">
                <a:solidFill>
                  <a:srgbClr val="002060"/>
                </a:solidFill>
              </a:rPr>
              <a:t>Mirroring Medi-Cal’s Enhanced Care Management (ECM) program, CICM aims to provide better care coordination with focus on in-person care and or through real-time virtual methods and integration with community resources.</a:t>
            </a:r>
          </a:p>
          <a:p>
            <a:r>
              <a:rPr lang="en-US" dirty="0">
                <a:solidFill>
                  <a:srgbClr val="002060"/>
                </a:solidFill>
              </a:rPr>
              <a:t>PPGs will be responsible for knowing about this requirement and referring members back to L.A. Care if the member is eligible for California Integrated Care Management </a:t>
            </a:r>
            <a:r>
              <a:rPr lang="en-US" b="1" u="sng" dirty="0">
                <a:solidFill>
                  <a:srgbClr val="002060"/>
                </a:solidFill>
              </a:rPr>
              <a:t>AND</a:t>
            </a:r>
            <a:r>
              <a:rPr lang="en-US" dirty="0">
                <a:solidFill>
                  <a:srgbClr val="002060"/>
                </a:solidFill>
              </a:rPr>
              <a:t> agrees to participate in care management services</a:t>
            </a:r>
            <a:r>
              <a:rPr lang="en-US" dirty="0">
                <a:solidFill>
                  <a:schemeClr val="tx2"/>
                </a:solidFill>
              </a:rPr>
              <a:t>.</a:t>
            </a:r>
          </a:p>
          <a:p>
            <a:endParaRPr lang="en-US" dirty="0"/>
          </a:p>
        </p:txBody>
      </p:sp>
      <p:pic>
        <p:nvPicPr>
          <p:cNvPr id="6" name="Picture 4" descr="24,100+ Older Adults Clip Art Stock Illustrations, Royalty-Free Vector  Graphics &amp; Clip Art - iStock">
            <a:extLst>
              <a:ext uri="{FF2B5EF4-FFF2-40B4-BE49-F238E27FC236}">
                <a16:creationId xmlns:a16="http://schemas.microsoft.com/office/drawing/2014/main" id="{85B1A0A1-87DA-A5E0-4228-610C1D5F91E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715" t="8902" r="21498"/>
          <a:stretch/>
        </p:blipFill>
        <p:spPr bwMode="auto">
          <a:xfrm>
            <a:off x="7666182" y="4812144"/>
            <a:ext cx="1266354" cy="1394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166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49FAB-9850-8E8B-C23C-0BA36C68AA3A}"/>
              </a:ext>
            </a:extLst>
          </p:cNvPr>
          <p:cNvSpPr>
            <a:spLocks noGrp="1"/>
          </p:cNvSpPr>
          <p:nvPr>
            <p:ph type="title"/>
          </p:nvPr>
        </p:nvSpPr>
        <p:spPr/>
        <p:txBody>
          <a:bodyPr/>
          <a:lstStyle/>
          <a:p>
            <a:r>
              <a:rPr lang="en-US" sz="1600" dirty="0">
                <a:solidFill>
                  <a:srgbClr val="0070C0"/>
                </a:solidFill>
              </a:rPr>
              <a:t>Continued </a:t>
            </a:r>
            <a:r>
              <a:rPr lang="en-US" dirty="0">
                <a:solidFill>
                  <a:srgbClr val="0070C0"/>
                </a:solidFill>
              </a:rPr>
              <a:t>- </a:t>
            </a:r>
            <a:r>
              <a:rPr lang="en-US" dirty="0">
                <a:solidFill>
                  <a:srgbClr val="FF0000"/>
                </a:solidFill>
              </a:rPr>
              <a:t>New</a:t>
            </a:r>
            <a:r>
              <a:rPr lang="en-US" dirty="0"/>
              <a:t> </a:t>
            </a:r>
            <a:r>
              <a:rPr lang="en-US" dirty="0">
                <a:solidFill>
                  <a:srgbClr val="0070C0"/>
                </a:solidFill>
              </a:rPr>
              <a:t>- State Rebranding: California Integrated Care Management (CICM) </a:t>
            </a:r>
          </a:p>
        </p:txBody>
      </p:sp>
      <p:sp>
        <p:nvSpPr>
          <p:cNvPr id="4" name="Slide Number Placeholder 3">
            <a:extLst>
              <a:ext uri="{FF2B5EF4-FFF2-40B4-BE49-F238E27FC236}">
                <a16:creationId xmlns:a16="http://schemas.microsoft.com/office/drawing/2014/main" id="{DD503FE6-EC74-1B1B-151F-F6EE138689B7}"/>
              </a:ext>
            </a:extLst>
          </p:cNvPr>
          <p:cNvSpPr>
            <a:spLocks noGrp="1"/>
          </p:cNvSpPr>
          <p:nvPr>
            <p:ph type="sldNum" sz="quarter" idx="12"/>
          </p:nvPr>
        </p:nvSpPr>
        <p:spPr/>
        <p:txBody>
          <a:bodyPr/>
          <a:lstStyle/>
          <a:p>
            <a:r>
              <a:rPr lang="en-US" dirty="0"/>
              <a:t>Corporate Compliance Monitoring – 2026 Annual PPG Training  | 12</a:t>
            </a:r>
          </a:p>
        </p:txBody>
      </p:sp>
      <p:sp>
        <p:nvSpPr>
          <p:cNvPr id="5" name="Content Placeholder 4">
            <a:extLst>
              <a:ext uri="{FF2B5EF4-FFF2-40B4-BE49-F238E27FC236}">
                <a16:creationId xmlns:a16="http://schemas.microsoft.com/office/drawing/2014/main" id="{F133216B-DACD-97B0-E419-4E72F3020376}"/>
              </a:ext>
            </a:extLst>
          </p:cNvPr>
          <p:cNvSpPr>
            <a:spLocks noGrp="1"/>
          </p:cNvSpPr>
          <p:nvPr>
            <p:ph idx="13"/>
          </p:nvPr>
        </p:nvSpPr>
        <p:spPr>
          <a:xfrm>
            <a:off x="1034473" y="1479136"/>
            <a:ext cx="7886700" cy="4351338"/>
          </a:xfrm>
        </p:spPr>
        <p:txBody>
          <a:bodyPr/>
          <a:lstStyle/>
          <a:p>
            <a:pPr>
              <a:lnSpc>
                <a:spcPct val="150000"/>
              </a:lnSpc>
            </a:pPr>
            <a:r>
              <a:rPr lang="en-US" sz="1400" b="1" dirty="0">
                <a:solidFill>
                  <a:srgbClr val="002060"/>
                </a:solidFill>
              </a:rPr>
              <a:t>Identification and referral to L.A. Care’s Care Management for following at-risk populations of focus:</a:t>
            </a:r>
          </a:p>
          <a:p>
            <a:pPr lvl="1">
              <a:lnSpc>
                <a:spcPct val="150000"/>
              </a:lnSpc>
            </a:pPr>
            <a:r>
              <a:rPr lang="en-US" sz="1400" dirty="0">
                <a:solidFill>
                  <a:srgbClr val="002060"/>
                </a:solidFill>
              </a:rPr>
              <a:t>Adults at risk for avoidable hospital or emergency department utilization</a:t>
            </a:r>
          </a:p>
          <a:p>
            <a:pPr lvl="1">
              <a:lnSpc>
                <a:spcPct val="150000"/>
              </a:lnSpc>
            </a:pPr>
            <a:r>
              <a:rPr lang="en-US" sz="1400" dirty="0">
                <a:solidFill>
                  <a:srgbClr val="002060"/>
                </a:solidFill>
              </a:rPr>
              <a:t>Adults living in the community and at risk for Long-Term Care (LTC) institutionalization</a:t>
            </a:r>
          </a:p>
          <a:p>
            <a:pPr lvl="1">
              <a:lnSpc>
                <a:spcPct val="150000"/>
              </a:lnSpc>
            </a:pPr>
            <a:r>
              <a:rPr lang="en-US" sz="1400" dirty="0">
                <a:solidFill>
                  <a:srgbClr val="002060"/>
                </a:solidFill>
              </a:rPr>
              <a:t>Adult nursing facility residents transitioning to the community</a:t>
            </a:r>
          </a:p>
          <a:p>
            <a:pPr lvl="1">
              <a:lnSpc>
                <a:spcPct val="150000"/>
              </a:lnSpc>
            </a:pPr>
            <a:r>
              <a:rPr lang="en-US" sz="1400" dirty="0">
                <a:solidFill>
                  <a:srgbClr val="002060"/>
                </a:solidFill>
              </a:rPr>
              <a:t>Adults who are pregnant or Postpartum and subject to racial and ethnic disparities</a:t>
            </a:r>
          </a:p>
          <a:p>
            <a:pPr lvl="1">
              <a:lnSpc>
                <a:spcPct val="150000"/>
              </a:lnSpc>
            </a:pPr>
            <a:r>
              <a:rPr lang="en-US" sz="1400" dirty="0">
                <a:solidFill>
                  <a:srgbClr val="002060"/>
                </a:solidFill>
              </a:rPr>
              <a:t>Adult with serious mental health and/or Substance Abuse Disorder (SUD) needs</a:t>
            </a:r>
          </a:p>
          <a:p>
            <a:pPr lvl="1">
              <a:lnSpc>
                <a:spcPct val="150000"/>
              </a:lnSpc>
            </a:pPr>
            <a:r>
              <a:rPr lang="en-US" sz="1400" dirty="0">
                <a:solidFill>
                  <a:srgbClr val="002060"/>
                </a:solidFill>
              </a:rPr>
              <a:t>Adults experiencing homelessness</a:t>
            </a:r>
          </a:p>
          <a:p>
            <a:pPr lvl="2">
              <a:lnSpc>
                <a:spcPct val="150000"/>
              </a:lnSpc>
            </a:pPr>
            <a:r>
              <a:rPr lang="en-US" sz="1400" dirty="0">
                <a:solidFill>
                  <a:srgbClr val="002060"/>
                </a:solidFill>
              </a:rPr>
              <a:t>Care must be provided in-person</a:t>
            </a:r>
          </a:p>
          <a:p>
            <a:pPr lvl="1">
              <a:lnSpc>
                <a:spcPct val="150000"/>
              </a:lnSpc>
            </a:pPr>
            <a:r>
              <a:rPr lang="en-US" sz="1400" dirty="0">
                <a:solidFill>
                  <a:srgbClr val="002060"/>
                </a:solidFill>
              </a:rPr>
              <a:t>Adults with documented Dementia needs</a:t>
            </a:r>
          </a:p>
          <a:p>
            <a:pPr lvl="2">
              <a:lnSpc>
                <a:spcPct val="150000"/>
              </a:lnSpc>
            </a:pPr>
            <a:r>
              <a:rPr lang="en-US" sz="1400" dirty="0">
                <a:solidFill>
                  <a:srgbClr val="002060"/>
                </a:solidFill>
              </a:rPr>
              <a:t>Must have trained dementia care specialist on ICT and participate in development of ICP</a:t>
            </a:r>
          </a:p>
          <a:p>
            <a:pPr lvl="1">
              <a:lnSpc>
                <a:spcPct val="150000"/>
              </a:lnSpc>
            </a:pPr>
            <a:r>
              <a:rPr lang="en-US" sz="1400" dirty="0">
                <a:solidFill>
                  <a:srgbClr val="002060"/>
                </a:solidFill>
              </a:rPr>
              <a:t>Adults transitioning from incarceration</a:t>
            </a:r>
          </a:p>
          <a:p>
            <a:endParaRPr lang="en-US" dirty="0"/>
          </a:p>
        </p:txBody>
      </p:sp>
    </p:spTree>
    <p:extLst>
      <p:ext uri="{BB962C8B-B14F-4D97-AF65-F5344CB8AC3E}">
        <p14:creationId xmlns:p14="http://schemas.microsoft.com/office/powerpoint/2010/main" val="2193553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37C0E-FE27-573E-7035-1F9BD2402160}"/>
              </a:ext>
            </a:extLst>
          </p:cNvPr>
          <p:cNvSpPr>
            <a:spLocks noGrp="1"/>
          </p:cNvSpPr>
          <p:nvPr>
            <p:ph type="title"/>
          </p:nvPr>
        </p:nvSpPr>
        <p:spPr>
          <a:xfrm>
            <a:off x="720436" y="443072"/>
            <a:ext cx="7886700" cy="662939"/>
          </a:xfrm>
        </p:spPr>
        <p:txBody>
          <a:bodyPr/>
          <a:lstStyle/>
          <a:p>
            <a:r>
              <a:rPr lang="en-US" dirty="0">
                <a:solidFill>
                  <a:srgbClr val="0070C0"/>
                </a:solidFill>
              </a:rPr>
              <a:t>Reminder for 2026: Caregiver Assessment</a:t>
            </a:r>
          </a:p>
        </p:txBody>
      </p:sp>
      <p:sp>
        <p:nvSpPr>
          <p:cNvPr id="4" name="Slide Number Placeholder 3">
            <a:extLst>
              <a:ext uri="{FF2B5EF4-FFF2-40B4-BE49-F238E27FC236}">
                <a16:creationId xmlns:a16="http://schemas.microsoft.com/office/drawing/2014/main" id="{448219CF-EBE4-3280-9859-6F89214A1AE4}"/>
              </a:ext>
            </a:extLst>
          </p:cNvPr>
          <p:cNvSpPr>
            <a:spLocks noGrp="1"/>
          </p:cNvSpPr>
          <p:nvPr>
            <p:ph type="sldNum" sz="quarter" idx="12"/>
          </p:nvPr>
        </p:nvSpPr>
        <p:spPr/>
        <p:txBody>
          <a:bodyPr/>
          <a:lstStyle/>
          <a:p>
            <a:r>
              <a:rPr lang="en-US" dirty="0"/>
              <a:t>  Corporate Compliance Monitoring – 2026 Annual PPG Training  | 13</a:t>
            </a:r>
          </a:p>
        </p:txBody>
      </p:sp>
      <p:sp>
        <p:nvSpPr>
          <p:cNvPr id="5" name="Content Placeholder 4">
            <a:extLst>
              <a:ext uri="{FF2B5EF4-FFF2-40B4-BE49-F238E27FC236}">
                <a16:creationId xmlns:a16="http://schemas.microsoft.com/office/drawing/2014/main" id="{F09FFA62-7C80-13B9-33F7-53A7DCAF9581}"/>
              </a:ext>
            </a:extLst>
          </p:cNvPr>
          <p:cNvSpPr>
            <a:spLocks noGrp="1"/>
          </p:cNvSpPr>
          <p:nvPr>
            <p:ph idx="13"/>
          </p:nvPr>
        </p:nvSpPr>
        <p:spPr>
          <a:xfrm>
            <a:off x="794327" y="1413176"/>
            <a:ext cx="7886700" cy="4351338"/>
          </a:xfrm>
        </p:spPr>
        <p:txBody>
          <a:bodyPr/>
          <a:lstStyle/>
          <a:p>
            <a:pPr>
              <a:lnSpc>
                <a:spcPct val="150000"/>
              </a:lnSpc>
            </a:pPr>
            <a:r>
              <a:rPr lang="en-US" sz="1400" b="1" dirty="0">
                <a:solidFill>
                  <a:srgbClr val="002060"/>
                </a:solidFill>
              </a:rPr>
              <a:t>If a caregiver is identified during the HRA, and Caregiver is available, L.A. Care will complete a Benjamin Rose Caregiver Strain assessment and share to PPGs. </a:t>
            </a:r>
          </a:p>
          <a:p>
            <a:pPr lvl="1">
              <a:lnSpc>
                <a:spcPct val="150000"/>
              </a:lnSpc>
            </a:pPr>
            <a:r>
              <a:rPr lang="en-US" sz="1400" dirty="0">
                <a:solidFill>
                  <a:srgbClr val="002060"/>
                </a:solidFill>
              </a:rPr>
              <a:t>If not available or if HRA was completed through mail, L.A. Care will continue to attempt to follow up and complete the Caregiver Assessment during the HRA timeframe.</a:t>
            </a:r>
          </a:p>
          <a:p>
            <a:pPr>
              <a:lnSpc>
                <a:spcPct val="150000"/>
              </a:lnSpc>
            </a:pPr>
            <a:r>
              <a:rPr lang="en-US" sz="1400" b="1" dirty="0">
                <a:solidFill>
                  <a:srgbClr val="FF0000"/>
                </a:solidFill>
              </a:rPr>
              <a:t>Caregiver assessment is a shared responsibility</a:t>
            </a:r>
            <a:r>
              <a:rPr lang="en-US" sz="1400" dirty="0">
                <a:solidFill>
                  <a:srgbClr val="FF0000"/>
                </a:solidFill>
              </a:rPr>
              <a:t>. </a:t>
            </a:r>
          </a:p>
          <a:p>
            <a:pPr lvl="1">
              <a:lnSpc>
                <a:spcPct val="150000"/>
              </a:lnSpc>
            </a:pPr>
            <a:r>
              <a:rPr lang="en-US" sz="1400" dirty="0">
                <a:solidFill>
                  <a:srgbClr val="002060"/>
                </a:solidFill>
              </a:rPr>
              <a:t>If the caregiver is identified by the PPG through the HRA, the PPGs are expected to complete the Caregiver assessment if none was completed by the plan. </a:t>
            </a:r>
          </a:p>
          <a:p>
            <a:pPr lvl="1">
              <a:lnSpc>
                <a:spcPct val="150000"/>
              </a:lnSpc>
            </a:pPr>
            <a:r>
              <a:rPr lang="en-US" sz="1400" dirty="0">
                <a:solidFill>
                  <a:srgbClr val="002060"/>
                </a:solidFill>
              </a:rPr>
              <a:t>If a caregiver is identified by the PPG outside of the HRA, the PPGs are expected to complete the Caregiver assessment. </a:t>
            </a:r>
          </a:p>
          <a:p>
            <a:pPr lvl="1">
              <a:lnSpc>
                <a:spcPct val="150000"/>
              </a:lnSpc>
            </a:pPr>
            <a:r>
              <a:rPr lang="en-US" sz="1400" dirty="0">
                <a:solidFill>
                  <a:srgbClr val="002060"/>
                </a:solidFill>
              </a:rPr>
              <a:t>The Caregiver assessment and/or the outcome of the </a:t>
            </a:r>
            <a:r>
              <a:rPr lang="en-US" sz="1400" b="1" u="sng" dirty="0">
                <a:solidFill>
                  <a:srgbClr val="002060"/>
                </a:solidFill>
              </a:rPr>
              <a:t>attempt</a:t>
            </a:r>
            <a:r>
              <a:rPr lang="en-US" sz="1400" dirty="0">
                <a:solidFill>
                  <a:srgbClr val="002060"/>
                </a:solidFill>
              </a:rPr>
              <a:t> to complete the assessment </a:t>
            </a:r>
            <a:r>
              <a:rPr lang="en-US" sz="1400" b="1" u="sng" dirty="0">
                <a:solidFill>
                  <a:srgbClr val="FF0000"/>
                </a:solidFill>
              </a:rPr>
              <a:t>must be documented</a:t>
            </a:r>
            <a:r>
              <a:rPr lang="en-US" sz="1400" b="1" dirty="0">
                <a:solidFill>
                  <a:srgbClr val="002060"/>
                </a:solidFill>
              </a:rPr>
              <a:t> </a:t>
            </a:r>
            <a:r>
              <a:rPr lang="en-US" sz="1400" dirty="0">
                <a:solidFill>
                  <a:srgbClr val="002060"/>
                </a:solidFill>
              </a:rPr>
              <a:t>and records are to be made available for L.A. Care to audit at any time. </a:t>
            </a:r>
          </a:p>
          <a:p>
            <a:endParaRPr lang="en-US" dirty="0"/>
          </a:p>
        </p:txBody>
      </p:sp>
      <p:pic>
        <p:nvPicPr>
          <p:cNvPr id="6" name="Picture 4" descr="Reminder Icon Vector Art, Icons, and Graphics for Free Download">
            <a:extLst>
              <a:ext uri="{FF2B5EF4-FFF2-40B4-BE49-F238E27FC236}">
                <a16:creationId xmlns:a16="http://schemas.microsoft.com/office/drawing/2014/main" id="{1BDA3E4F-A3E5-7CAF-E8CE-3B75B07229AD}"/>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10661" t="23148" r="9184" b="5353"/>
          <a:stretch/>
        </p:blipFill>
        <p:spPr bwMode="auto">
          <a:xfrm>
            <a:off x="8111320" y="155698"/>
            <a:ext cx="991631" cy="1262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990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9E663-6237-0A74-6489-27FFE95BA76B}"/>
              </a:ext>
            </a:extLst>
          </p:cNvPr>
          <p:cNvSpPr>
            <a:spLocks noGrp="1"/>
          </p:cNvSpPr>
          <p:nvPr>
            <p:ph type="title"/>
          </p:nvPr>
        </p:nvSpPr>
        <p:spPr>
          <a:xfrm>
            <a:off x="914400" y="265214"/>
            <a:ext cx="7886700" cy="662939"/>
          </a:xfrm>
        </p:spPr>
        <p:txBody>
          <a:bodyPr/>
          <a:lstStyle/>
          <a:p>
            <a:r>
              <a:rPr lang="en-US" sz="1600" dirty="0">
                <a:solidFill>
                  <a:srgbClr val="0095D4"/>
                </a:solidFill>
              </a:rPr>
              <a:t>Continued</a:t>
            </a:r>
            <a:r>
              <a:rPr lang="en-US" dirty="0">
                <a:solidFill>
                  <a:srgbClr val="0095D4"/>
                </a:solidFill>
              </a:rPr>
              <a:t> - Reminder for 2026: Caregiver Assessment</a:t>
            </a:r>
            <a:endParaRPr lang="en-US" dirty="0"/>
          </a:p>
        </p:txBody>
      </p:sp>
      <p:sp>
        <p:nvSpPr>
          <p:cNvPr id="4" name="Slide Number Placeholder 3">
            <a:extLst>
              <a:ext uri="{FF2B5EF4-FFF2-40B4-BE49-F238E27FC236}">
                <a16:creationId xmlns:a16="http://schemas.microsoft.com/office/drawing/2014/main" id="{698611CC-EDE5-5B68-9D81-FB3A67CE16D5}"/>
              </a:ext>
            </a:extLst>
          </p:cNvPr>
          <p:cNvSpPr>
            <a:spLocks noGrp="1"/>
          </p:cNvSpPr>
          <p:nvPr>
            <p:ph type="sldNum" sz="quarter" idx="12"/>
          </p:nvPr>
        </p:nvSpPr>
        <p:spPr/>
        <p:txBody>
          <a:bodyPr/>
          <a:lstStyle/>
          <a:p>
            <a:r>
              <a:rPr lang="en-US" dirty="0"/>
              <a:t>Corporate Compliance Monitoring – 2026 Annual PPG Training  | 14</a:t>
            </a:r>
          </a:p>
        </p:txBody>
      </p:sp>
      <p:sp>
        <p:nvSpPr>
          <p:cNvPr id="5" name="Content Placeholder 4">
            <a:extLst>
              <a:ext uri="{FF2B5EF4-FFF2-40B4-BE49-F238E27FC236}">
                <a16:creationId xmlns:a16="http://schemas.microsoft.com/office/drawing/2014/main" id="{6005E779-C803-7149-781E-71228866FDC8}"/>
              </a:ext>
            </a:extLst>
          </p:cNvPr>
          <p:cNvSpPr>
            <a:spLocks noGrp="1"/>
          </p:cNvSpPr>
          <p:nvPr>
            <p:ph idx="13"/>
          </p:nvPr>
        </p:nvSpPr>
        <p:spPr>
          <a:xfrm>
            <a:off x="914400" y="1266093"/>
            <a:ext cx="7886700" cy="4351338"/>
          </a:xfrm>
        </p:spPr>
        <p:txBody>
          <a:bodyPr/>
          <a:lstStyle/>
          <a:p>
            <a:pPr>
              <a:lnSpc>
                <a:spcPct val="150000"/>
              </a:lnSpc>
            </a:pPr>
            <a:r>
              <a:rPr lang="en-US" sz="1200" b="1" dirty="0">
                <a:solidFill>
                  <a:srgbClr val="002060"/>
                </a:solidFill>
              </a:rPr>
              <a:t>Caregivers in the ICP and ICT</a:t>
            </a:r>
          </a:p>
          <a:p>
            <a:pPr lvl="1">
              <a:lnSpc>
                <a:spcPct val="150000"/>
              </a:lnSpc>
            </a:pPr>
            <a:r>
              <a:rPr lang="en-US" sz="1200" dirty="0">
                <a:solidFill>
                  <a:srgbClr val="002060"/>
                </a:solidFill>
              </a:rPr>
              <a:t>Member’s caregiver must be actively engaged in the Individualized Care Plan (ICP) development and the Interdisciplinary Care Team (ICT) meetings</a:t>
            </a:r>
            <a:br>
              <a:rPr lang="en-US" sz="1200" dirty="0">
                <a:solidFill>
                  <a:srgbClr val="002060"/>
                </a:solidFill>
              </a:rPr>
            </a:br>
            <a:endParaRPr lang="en-US" sz="1200" b="1" dirty="0">
              <a:solidFill>
                <a:srgbClr val="002060"/>
              </a:solidFill>
            </a:endParaRPr>
          </a:p>
          <a:p>
            <a:pPr>
              <a:lnSpc>
                <a:spcPct val="150000"/>
              </a:lnSpc>
            </a:pPr>
            <a:r>
              <a:rPr lang="en-US" sz="1200" b="1" dirty="0">
                <a:solidFill>
                  <a:srgbClr val="002060"/>
                </a:solidFill>
              </a:rPr>
              <a:t>A question in the MOC case file review:</a:t>
            </a:r>
            <a:r>
              <a:rPr lang="en-US" sz="1200" b="1" i="1" dirty="0">
                <a:solidFill>
                  <a:srgbClr val="002060"/>
                </a:solidFill>
              </a:rPr>
              <a:t> “Did ICP address caregiver strain or support needs?”</a:t>
            </a:r>
          </a:p>
          <a:p>
            <a:pPr lvl="1">
              <a:lnSpc>
                <a:spcPct val="150000"/>
              </a:lnSpc>
            </a:pPr>
            <a:r>
              <a:rPr lang="en-US" sz="1200" dirty="0">
                <a:solidFill>
                  <a:srgbClr val="002060"/>
                </a:solidFill>
              </a:rPr>
              <a:t>Note: An intervention or PGI should be added to the member’s ICP to address caregiver strain or support needs if the BRCSI score is above threshold for any of the 4 different assessment domains </a:t>
            </a:r>
          </a:p>
          <a:p>
            <a:pPr lvl="2">
              <a:lnSpc>
                <a:spcPct val="150000"/>
              </a:lnSpc>
            </a:pPr>
            <a:r>
              <a:rPr lang="en-US" sz="1200" dirty="0">
                <a:solidFill>
                  <a:srgbClr val="002060"/>
                </a:solidFill>
              </a:rPr>
              <a:t>Mastery &gt; 8</a:t>
            </a:r>
          </a:p>
          <a:p>
            <a:pPr lvl="2">
              <a:lnSpc>
                <a:spcPct val="150000"/>
              </a:lnSpc>
            </a:pPr>
            <a:r>
              <a:rPr lang="en-US" sz="1200" dirty="0">
                <a:solidFill>
                  <a:srgbClr val="002060"/>
                </a:solidFill>
              </a:rPr>
              <a:t>Relationship Strain &gt; 10</a:t>
            </a:r>
          </a:p>
          <a:p>
            <a:pPr lvl="2">
              <a:lnSpc>
                <a:spcPct val="150000"/>
              </a:lnSpc>
            </a:pPr>
            <a:r>
              <a:rPr lang="en-US" sz="1200" dirty="0">
                <a:solidFill>
                  <a:srgbClr val="002060"/>
                </a:solidFill>
              </a:rPr>
              <a:t>Health Strain &gt; 10</a:t>
            </a:r>
          </a:p>
          <a:p>
            <a:pPr lvl="2">
              <a:lnSpc>
                <a:spcPct val="150000"/>
              </a:lnSpc>
            </a:pPr>
            <a:r>
              <a:rPr lang="en-US" sz="1200" dirty="0">
                <a:solidFill>
                  <a:srgbClr val="002060"/>
                </a:solidFill>
              </a:rPr>
              <a:t>Social Isolation/Activity Restriction &gt; 5</a:t>
            </a:r>
          </a:p>
          <a:p>
            <a:pPr lvl="1">
              <a:lnSpc>
                <a:spcPct val="150000"/>
              </a:lnSpc>
            </a:pPr>
            <a:r>
              <a:rPr lang="en-US" sz="1200" dirty="0">
                <a:solidFill>
                  <a:srgbClr val="002060"/>
                </a:solidFill>
              </a:rPr>
              <a:t>Individual domain mapping is not required; the ICP must simply address these needs. If caregiver needs are identified, the Care Manager will include relevant interventions and referrals to supportive resources.</a:t>
            </a:r>
          </a:p>
          <a:p>
            <a:endParaRPr lang="en-US" dirty="0">
              <a:solidFill>
                <a:srgbClr val="002060"/>
              </a:solidFill>
            </a:endParaRPr>
          </a:p>
        </p:txBody>
      </p:sp>
      <p:sp>
        <p:nvSpPr>
          <p:cNvPr id="6" name="TextBox 5">
            <a:extLst>
              <a:ext uri="{FF2B5EF4-FFF2-40B4-BE49-F238E27FC236}">
                <a16:creationId xmlns:a16="http://schemas.microsoft.com/office/drawing/2014/main" id="{C16C3F22-236F-A22F-9569-CB31D3AA0EFE}"/>
              </a:ext>
            </a:extLst>
          </p:cNvPr>
          <p:cNvSpPr txBox="1"/>
          <p:nvPr/>
        </p:nvSpPr>
        <p:spPr>
          <a:xfrm>
            <a:off x="2781764" y="5737784"/>
            <a:ext cx="1919544" cy="261610"/>
          </a:xfrm>
          <a:prstGeom prst="rect">
            <a:avLst/>
          </a:prstGeom>
          <a:noFill/>
        </p:spPr>
        <p:txBody>
          <a:bodyPr wrap="square" rtlCol="0">
            <a:spAutoFit/>
          </a:bodyPr>
          <a:lstStyle/>
          <a:p>
            <a:r>
              <a:rPr lang="en-US" sz="1100" dirty="0">
                <a:solidFill>
                  <a:srgbClr val="FF0000"/>
                </a:solidFill>
              </a:rPr>
              <a:t>Double Click to Open file </a:t>
            </a:r>
            <a:r>
              <a:rPr lang="en-US" sz="1100" dirty="0">
                <a:solidFill>
                  <a:srgbClr val="FF0000"/>
                </a:solidFill>
                <a:sym typeface="Wingdings" panose="05000000000000000000" pitchFamily="2" charset="2"/>
              </a:rPr>
              <a:t></a:t>
            </a:r>
            <a:endParaRPr lang="en-US" sz="1100" dirty="0">
              <a:solidFill>
                <a:srgbClr val="FF0000"/>
              </a:solidFill>
            </a:endParaRPr>
          </a:p>
        </p:txBody>
      </p:sp>
      <p:graphicFrame>
        <p:nvGraphicFramePr>
          <p:cNvPr id="7" name="Object 6">
            <a:extLst>
              <a:ext uri="{FF2B5EF4-FFF2-40B4-BE49-F238E27FC236}">
                <a16:creationId xmlns:a16="http://schemas.microsoft.com/office/drawing/2014/main" id="{3E1C1B9F-51A9-6583-99DC-51A003F2CAD3}"/>
              </a:ext>
            </a:extLst>
          </p:cNvPr>
          <p:cNvGraphicFramePr>
            <a:graphicFrameLocks noChangeAspect="1"/>
          </p:cNvGraphicFramePr>
          <p:nvPr>
            <p:extLst>
              <p:ext uri="{D42A27DB-BD31-4B8C-83A1-F6EECF244321}">
                <p14:modId xmlns:p14="http://schemas.microsoft.com/office/powerpoint/2010/main" val="169855729"/>
              </p:ext>
            </p:extLst>
          </p:nvPr>
        </p:nvGraphicFramePr>
        <p:xfrm>
          <a:off x="4252768" y="5551556"/>
          <a:ext cx="1209964" cy="1112018"/>
        </p:xfrm>
        <a:graphic>
          <a:graphicData uri="http://schemas.openxmlformats.org/presentationml/2006/ole">
            <mc:AlternateContent xmlns:mc="http://schemas.openxmlformats.org/markup-compatibility/2006">
              <mc:Choice xmlns:v="urn:schemas-microsoft-com:vml" Requires="v">
                <p:oleObj name="PDF Document" showAsIcon="1" r:id="rId2" imgW="914400" imgH="806400" progId="PowerPDF.Document">
                  <p:embed/>
                </p:oleObj>
              </mc:Choice>
              <mc:Fallback>
                <p:oleObj name="PDF Document" showAsIcon="1" r:id="rId2" imgW="914400" imgH="806400" progId="PowerPDF.Document">
                  <p:embed/>
                  <p:pic>
                    <p:nvPicPr>
                      <p:cNvPr id="7" name="Object 6">
                        <a:extLst>
                          <a:ext uri="{FF2B5EF4-FFF2-40B4-BE49-F238E27FC236}">
                            <a16:creationId xmlns:a16="http://schemas.microsoft.com/office/drawing/2014/main" id="{3E1C1B9F-51A9-6583-99DC-51A003F2CAD3}"/>
                          </a:ext>
                        </a:extLst>
                      </p:cNvPr>
                      <p:cNvPicPr/>
                      <p:nvPr/>
                    </p:nvPicPr>
                    <p:blipFill>
                      <a:blip r:embed="rId3"/>
                      <a:stretch>
                        <a:fillRect/>
                      </a:stretch>
                    </p:blipFill>
                    <p:spPr>
                      <a:xfrm>
                        <a:off x="4252768" y="5551556"/>
                        <a:ext cx="1209964" cy="1112018"/>
                      </a:xfrm>
                      <a:prstGeom prst="rect">
                        <a:avLst/>
                      </a:prstGeom>
                    </p:spPr>
                  </p:pic>
                </p:oleObj>
              </mc:Fallback>
            </mc:AlternateContent>
          </a:graphicData>
        </a:graphic>
      </p:graphicFrame>
    </p:spTree>
    <p:extLst>
      <p:ext uri="{BB962C8B-B14F-4D97-AF65-F5344CB8AC3E}">
        <p14:creationId xmlns:p14="http://schemas.microsoft.com/office/powerpoint/2010/main" val="3072322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685A6-43E8-CE25-28DB-77699191B0FC}"/>
              </a:ext>
            </a:extLst>
          </p:cNvPr>
          <p:cNvSpPr>
            <a:spLocks noGrp="1"/>
          </p:cNvSpPr>
          <p:nvPr>
            <p:ph type="title"/>
          </p:nvPr>
        </p:nvSpPr>
        <p:spPr/>
        <p:txBody>
          <a:bodyPr/>
          <a:lstStyle/>
          <a:p>
            <a:r>
              <a:rPr lang="en-US" dirty="0">
                <a:solidFill>
                  <a:srgbClr val="0095D4"/>
                </a:solidFill>
              </a:rPr>
              <a:t>State Policy Requirement: Palliative Care</a:t>
            </a:r>
            <a:endParaRPr lang="en-US" dirty="0"/>
          </a:p>
        </p:txBody>
      </p:sp>
      <p:sp>
        <p:nvSpPr>
          <p:cNvPr id="4" name="Slide Number Placeholder 3">
            <a:extLst>
              <a:ext uri="{FF2B5EF4-FFF2-40B4-BE49-F238E27FC236}">
                <a16:creationId xmlns:a16="http://schemas.microsoft.com/office/drawing/2014/main" id="{D6F46A7B-0B7F-908C-E727-BB7424C1614A}"/>
              </a:ext>
            </a:extLst>
          </p:cNvPr>
          <p:cNvSpPr>
            <a:spLocks noGrp="1"/>
          </p:cNvSpPr>
          <p:nvPr>
            <p:ph type="sldNum" sz="quarter" idx="12"/>
          </p:nvPr>
        </p:nvSpPr>
        <p:spPr/>
        <p:txBody>
          <a:bodyPr/>
          <a:lstStyle/>
          <a:p>
            <a:r>
              <a:rPr lang="en-US" dirty="0"/>
              <a:t> Corporate Compliance Monitoring – 2026 Annual PPG Training  | 15</a:t>
            </a:r>
          </a:p>
        </p:txBody>
      </p:sp>
      <p:sp>
        <p:nvSpPr>
          <p:cNvPr id="5" name="Content Placeholder 4">
            <a:extLst>
              <a:ext uri="{FF2B5EF4-FFF2-40B4-BE49-F238E27FC236}">
                <a16:creationId xmlns:a16="http://schemas.microsoft.com/office/drawing/2014/main" id="{AC120738-6130-3ABC-14D4-024A84A8ED97}"/>
              </a:ext>
            </a:extLst>
          </p:cNvPr>
          <p:cNvSpPr>
            <a:spLocks noGrp="1"/>
          </p:cNvSpPr>
          <p:nvPr>
            <p:ph idx="13"/>
          </p:nvPr>
        </p:nvSpPr>
        <p:spPr>
          <a:xfrm>
            <a:off x="942974" y="1340591"/>
            <a:ext cx="7886700" cy="4351338"/>
          </a:xfrm>
        </p:spPr>
        <p:txBody>
          <a:bodyPr/>
          <a:lstStyle/>
          <a:p>
            <a:pPr marL="0" indent="0">
              <a:buNone/>
            </a:pPr>
            <a:r>
              <a:rPr lang="en-US" sz="1400" b="1" dirty="0">
                <a:solidFill>
                  <a:srgbClr val="002060"/>
                </a:solidFill>
              </a:rPr>
              <a:t>Multidisciplinary approach to specialized social and medical care for people with serious and advanced illnesses with the goal to improve the quality of life for both the Member and their family</a:t>
            </a:r>
            <a:br>
              <a:rPr lang="en-US" sz="1400" dirty="0">
                <a:solidFill>
                  <a:srgbClr val="002060"/>
                </a:solidFill>
              </a:rPr>
            </a:br>
            <a:endParaRPr lang="en-US" sz="1400" dirty="0">
              <a:solidFill>
                <a:srgbClr val="002060"/>
              </a:solidFill>
            </a:endParaRPr>
          </a:p>
          <a:p>
            <a:pPr marL="0" indent="0">
              <a:buNone/>
            </a:pPr>
            <a:r>
              <a:rPr lang="en-US" sz="1400" b="1" dirty="0">
                <a:solidFill>
                  <a:srgbClr val="002060"/>
                </a:solidFill>
              </a:rPr>
              <a:t>Delivery of the following Palliative Care services managed by L.A. Care:</a:t>
            </a:r>
            <a:br>
              <a:rPr lang="en-US" sz="1400" dirty="0">
                <a:solidFill>
                  <a:srgbClr val="002060"/>
                </a:solidFill>
              </a:rPr>
            </a:br>
            <a:endParaRPr lang="en-US" sz="1400" dirty="0">
              <a:solidFill>
                <a:srgbClr val="002060"/>
              </a:solidFill>
            </a:endParaRPr>
          </a:p>
          <a:p>
            <a:pPr lvl="1"/>
            <a:r>
              <a:rPr lang="en-US" sz="1400" dirty="0">
                <a:solidFill>
                  <a:srgbClr val="002060"/>
                </a:solidFill>
              </a:rPr>
              <a:t>Advance Care Planning</a:t>
            </a:r>
          </a:p>
          <a:p>
            <a:pPr lvl="1"/>
            <a:r>
              <a:rPr lang="en-US" sz="1400" dirty="0">
                <a:solidFill>
                  <a:srgbClr val="002060"/>
                </a:solidFill>
              </a:rPr>
              <a:t>Palliative Care Assessment and Consultation</a:t>
            </a:r>
          </a:p>
          <a:p>
            <a:pPr lvl="1"/>
            <a:r>
              <a:rPr lang="en-US" sz="1400" dirty="0">
                <a:solidFill>
                  <a:srgbClr val="002060"/>
                </a:solidFill>
              </a:rPr>
              <a:t>Plan of Care</a:t>
            </a:r>
          </a:p>
          <a:p>
            <a:pPr lvl="1"/>
            <a:r>
              <a:rPr lang="en-US" sz="1400" dirty="0">
                <a:solidFill>
                  <a:srgbClr val="002060"/>
                </a:solidFill>
              </a:rPr>
              <a:t>Palliative Care Team of doctors, nurses, social workers, chaplain, and other specialists.</a:t>
            </a:r>
          </a:p>
          <a:p>
            <a:pPr lvl="1"/>
            <a:r>
              <a:rPr lang="en-US" sz="1400" dirty="0">
                <a:solidFill>
                  <a:srgbClr val="002060"/>
                </a:solidFill>
              </a:rPr>
              <a:t>Care Coordination</a:t>
            </a:r>
          </a:p>
          <a:p>
            <a:pPr lvl="1"/>
            <a:r>
              <a:rPr lang="en-US" sz="1400" dirty="0">
                <a:solidFill>
                  <a:srgbClr val="002060"/>
                </a:solidFill>
              </a:rPr>
              <a:t>Pain and Symptom Management</a:t>
            </a:r>
          </a:p>
          <a:p>
            <a:pPr lvl="1"/>
            <a:r>
              <a:rPr lang="en-US" sz="1400" dirty="0">
                <a:solidFill>
                  <a:srgbClr val="002060"/>
                </a:solidFill>
              </a:rPr>
              <a:t>Mental Health and Medical Social Services</a:t>
            </a:r>
          </a:p>
          <a:p>
            <a:pPr marL="457200" lvl="1" indent="0">
              <a:buNone/>
            </a:pPr>
            <a:endParaRPr lang="en-US" sz="1400" dirty="0">
              <a:solidFill>
                <a:srgbClr val="002060"/>
              </a:solidFill>
            </a:endParaRPr>
          </a:p>
          <a:p>
            <a:pPr marL="0" indent="0">
              <a:buNone/>
            </a:pPr>
            <a:r>
              <a:rPr lang="en-US" sz="1400" b="1" dirty="0">
                <a:solidFill>
                  <a:srgbClr val="002060"/>
                </a:solidFill>
              </a:rPr>
              <a:t>Referral to L.A. Care’s Care Management </a:t>
            </a:r>
          </a:p>
          <a:p>
            <a:r>
              <a:rPr lang="en-US" sz="1400" dirty="0">
                <a:solidFill>
                  <a:srgbClr val="002060"/>
                </a:solidFill>
              </a:rPr>
              <a:t>Members eligible for palliative care services per Senate Bill 1004</a:t>
            </a:r>
          </a:p>
          <a:p>
            <a:pPr marL="0" indent="0">
              <a:buNone/>
            </a:pPr>
            <a:r>
              <a:rPr lang="en-US" sz="1400" dirty="0">
                <a:solidFill>
                  <a:srgbClr val="002060"/>
                </a:solidFill>
              </a:rPr>
              <a:t>Source: </a:t>
            </a:r>
            <a:r>
              <a:rPr lang="en-US" sz="1400" u="sng" dirty="0">
                <a:hlinkClick r:id="rId2"/>
              </a:rPr>
              <a:t>https://www.dhcs.ca.gov/provgovpart/Pages/Palliative-Care-and-SB-1004.aspx</a:t>
            </a:r>
            <a:r>
              <a:rPr lang="en-US" sz="1400" u="sng" dirty="0"/>
              <a:t> </a:t>
            </a:r>
            <a:endParaRPr lang="en-US" sz="1400" dirty="0"/>
          </a:p>
          <a:p>
            <a:endParaRPr lang="en-US" dirty="0"/>
          </a:p>
        </p:txBody>
      </p:sp>
    </p:spTree>
    <p:extLst>
      <p:ext uri="{BB962C8B-B14F-4D97-AF65-F5344CB8AC3E}">
        <p14:creationId xmlns:p14="http://schemas.microsoft.com/office/powerpoint/2010/main" val="2646765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252B5-BCC2-9D59-83A2-2B5F23B627A4}"/>
              </a:ext>
            </a:extLst>
          </p:cNvPr>
          <p:cNvSpPr>
            <a:spLocks noGrp="1"/>
          </p:cNvSpPr>
          <p:nvPr>
            <p:ph type="title"/>
          </p:nvPr>
        </p:nvSpPr>
        <p:spPr>
          <a:xfrm>
            <a:off x="822036" y="391449"/>
            <a:ext cx="8127999" cy="662939"/>
          </a:xfrm>
        </p:spPr>
        <p:txBody>
          <a:bodyPr/>
          <a:lstStyle/>
          <a:p>
            <a:r>
              <a:rPr lang="en-US" sz="2400" dirty="0">
                <a:solidFill>
                  <a:srgbClr val="0095D4"/>
                </a:solidFill>
              </a:rPr>
              <a:t>State Policy Requirement: Dementia Care and Training</a:t>
            </a:r>
            <a:endParaRPr lang="en-US" sz="2400" dirty="0"/>
          </a:p>
        </p:txBody>
      </p:sp>
      <p:sp>
        <p:nvSpPr>
          <p:cNvPr id="4" name="Slide Number Placeholder 3">
            <a:extLst>
              <a:ext uri="{FF2B5EF4-FFF2-40B4-BE49-F238E27FC236}">
                <a16:creationId xmlns:a16="http://schemas.microsoft.com/office/drawing/2014/main" id="{5FD5C2EF-18ED-57A8-D56F-D15847C387AB}"/>
              </a:ext>
            </a:extLst>
          </p:cNvPr>
          <p:cNvSpPr>
            <a:spLocks noGrp="1"/>
          </p:cNvSpPr>
          <p:nvPr>
            <p:ph type="sldNum" sz="quarter" idx="12"/>
          </p:nvPr>
        </p:nvSpPr>
        <p:spPr/>
        <p:txBody>
          <a:bodyPr/>
          <a:lstStyle/>
          <a:p>
            <a:r>
              <a:rPr lang="en-US" dirty="0"/>
              <a:t>  Corporate Compliance Monitoring – 2026 Annual PPG Training  | 16</a:t>
            </a:r>
          </a:p>
        </p:txBody>
      </p:sp>
      <p:sp>
        <p:nvSpPr>
          <p:cNvPr id="5" name="Content Placeholder 4">
            <a:extLst>
              <a:ext uri="{FF2B5EF4-FFF2-40B4-BE49-F238E27FC236}">
                <a16:creationId xmlns:a16="http://schemas.microsoft.com/office/drawing/2014/main" id="{6F5AF68F-FC19-920F-0676-84D09203A26A}"/>
              </a:ext>
            </a:extLst>
          </p:cNvPr>
          <p:cNvSpPr>
            <a:spLocks noGrp="1"/>
          </p:cNvSpPr>
          <p:nvPr>
            <p:ph idx="13"/>
          </p:nvPr>
        </p:nvSpPr>
        <p:spPr>
          <a:xfrm>
            <a:off x="914400" y="1340591"/>
            <a:ext cx="7886700" cy="4351338"/>
          </a:xfrm>
        </p:spPr>
        <p:txBody>
          <a:bodyPr/>
          <a:lstStyle/>
          <a:p>
            <a:pPr marL="0" indent="0">
              <a:buNone/>
            </a:pPr>
            <a:r>
              <a:rPr lang="en-US" sz="1400" b="1" dirty="0">
                <a:solidFill>
                  <a:srgbClr val="002060"/>
                </a:solidFill>
              </a:rPr>
              <a:t>Detection of Cognitive Impairment</a:t>
            </a:r>
          </a:p>
          <a:p>
            <a:r>
              <a:rPr lang="en-US" sz="1400" dirty="0">
                <a:solidFill>
                  <a:srgbClr val="002060"/>
                </a:solidFill>
              </a:rPr>
              <a:t>Providers must complete Cognitive Health Assessment (CHA) training through Dementia Care Aware </a:t>
            </a:r>
          </a:p>
          <a:p>
            <a:r>
              <a:rPr lang="en-US" sz="1400" dirty="0">
                <a:solidFill>
                  <a:srgbClr val="002060"/>
                </a:solidFill>
              </a:rPr>
              <a:t>PCPs and other providers are encouraged to conduct CHAs during office visits for early detection of cognitive impairment</a:t>
            </a:r>
          </a:p>
          <a:p>
            <a:pPr marL="0" indent="0">
              <a:buNone/>
            </a:pPr>
            <a:r>
              <a:rPr lang="en-US" sz="1400" b="1" dirty="0">
                <a:solidFill>
                  <a:srgbClr val="002060"/>
                </a:solidFill>
              </a:rPr>
              <a:t>Quality Performance</a:t>
            </a:r>
          </a:p>
          <a:p>
            <a:r>
              <a:rPr lang="en-US" sz="1400" dirty="0">
                <a:solidFill>
                  <a:srgbClr val="002060"/>
                </a:solidFill>
              </a:rPr>
              <a:t>Participating Provider Group (PPG) are subject to the Mild Cognitive Impairment (MCI) annual performance monitoring and data collection in the format provided by L.A. Care</a:t>
            </a:r>
            <a:br>
              <a:rPr lang="en-US" sz="1400" dirty="0">
                <a:solidFill>
                  <a:srgbClr val="002060"/>
                </a:solidFill>
              </a:rPr>
            </a:br>
            <a:endParaRPr lang="en-US" sz="1400" dirty="0">
              <a:solidFill>
                <a:srgbClr val="002060"/>
              </a:solidFill>
            </a:endParaRPr>
          </a:p>
          <a:p>
            <a:pPr marL="0" indent="0">
              <a:buNone/>
            </a:pPr>
            <a:r>
              <a:rPr lang="en-US" sz="1400" dirty="0">
                <a:solidFill>
                  <a:srgbClr val="002060"/>
                </a:solidFill>
              </a:rPr>
              <a:t>Dementia Care Aware Training: </a:t>
            </a:r>
            <a:r>
              <a:rPr lang="en-US" sz="1400" dirty="0">
                <a:hlinkClick r:id="rId2"/>
              </a:rPr>
              <a:t>https://www.dementiacareaware.org/</a:t>
            </a:r>
            <a:br>
              <a:rPr lang="en-US" sz="1400" dirty="0"/>
            </a:br>
            <a:r>
              <a:rPr lang="en-US" sz="1400" dirty="0">
                <a:solidFill>
                  <a:srgbClr val="002060"/>
                </a:solidFill>
              </a:rPr>
              <a:t>Mini-Cog: </a:t>
            </a:r>
            <a:r>
              <a:rPr lang="en-US" sz="1400" u="sng" dirty="0">
                <a:hlinkClick r:id="rId3"/>
              </a:rPr>
              <a:t>https://www.alz.org/media/Documents/mini-cog.pdf</a:t>
            </a:r>
            <a:endParaRPr lang="en-US" sz="1400" u="sng" dirty="0"/>
          </a:p>
          <a:p>
            <a:pPr marL="0" indent="0">
              <a:buNone/>
            </a:pPr>
            <a:endParaRPr lang="en-US" sz="1400" dirty="0"/>
          </a:p>
          <a:p>
            <a:pPr marL="0" indent="0">
              <a:buNone/>
            </a:pPr>
            <a:r>
              <a:rPr lang="en-US" sz="1400" b="1" dirty="0">
                <a:solidFill>
                  <a:srgbClr val="002060"/>
                </a:solidFill>
              </a:rPr>
              <a:t>Care Coordination for Members with Cognitive Impairment</a:t>
            </a:r>
          </a:p>
          <a:p>
            <a:r>
              <a:rPr lang="en-US" sz="1400" dirty="0">
                <a:solidFill>
                  <a:srgbClr val="002060"/>
                </a:solidFill>
              </a:rPr>
              <a:t>Suspected or confirmed diagnosis of Alzheimer’s or dementia should include the Member’s caregiver and a trained dementia care specialist in the interdisciplinary care team (ICT) to the extent possible and consistent with the Member’s preferences</a:t>
            </a:r>
          </a:p>
          <a:p>
            <a:r>
              <a:rPr lang="en-US" sz="1400" dirty="0">
                <a:solidFill>
                  <a:srgbClr val="002060"/>
                </a:solidFill>
              </a:rPr>
              <a:t>PPG Care Manager may refer to Alzheimer’s L.A. for services, which are free of charge to members. </a:t>
            </a:r>
            <a:r>
              <a:rPr lang="en-US" sz="1400" dirty="0">
                <a:solidFill>
                  <a:srgbClr val="002060"/>
                </a:solidFill>
                <a:hlinkClick r:id="rId4"/>
              </a:rPr>
              <a:t>https://www.alzheimersla.org/</a:t>
            </a:r>
            <a:endParaRPr lang="en-US" sz="1400" dirty="0">
              <a:solidFill>
                <a:srgbClr val="002060"/>
              </a:solidFill>
            </a:endParaRPr>
          </a:p>
          <a:p>
            <a:pPr marL="0" indent="0">
              <a:buNone/>
            </a:pPr>
            <a:endParaRPr lang="en-US" sz="1400" dirty="0">
              <a:solidFill>
                <a:srgbClr val="002060"/>
              </a:solidFill>
            </a:endParaRPr>
          </a:p>
          <a:p>
            <a:endParaRPr lang="en-US" dirty="0"/>
          </a:p>
        </p:txBody>
      </p:sp>
    </p:spTree>
    <p:extLst>
      <p:ext uri="{BB962C8B-B14F-4D97-AF65-F5344CB8AC3E}">
        <p14:creationId xmlns:p14="http://schemas.microsoft.com/office/powerpoint/2010/main" val="2168823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A8E05-03A3-13DB-F87E-6F0F99ACE3AF}"/>
              </a:ext>
            </a:extLst>
          </p:cNvPr>
          <p:cNvSpPr>
            <a:spLocks noGrp="1"/>
          </p:cNvSpPr>
          <p:nvPr>
            <p:ph type="title"/>
          </p:nvPr>
        </p:nvSpPr>
        <p:spPr/>
        <p:txBody>
          <a:bodyPr/>
          <a:lstStyle/>
          <a:p>
            <a:r>
              <a:rPr lang="en-US" dirty="0">
                <a:solidFill>
                  <a:srgbClr val="0070C0"/>
                </a:solidFill>
              </a:rPr>
              <a:t>Transitions of Care (TOC)</a:t>
            </a:r>
          </a:p>
        </p:txBody>
      </p:sp>
      <p:sp>
        <p:nvSpPr>
          <p:cNvPr id="4" name="Slide Number Placeholder 3">
            <a:extLst>
              <a:ext uri="{FF2B5EF4-FFF2-40B4-BE49-F238E27FC236}">
                <a16:creationId xmlns:a16="http://schemas.microsoft.com/office/drawing/2014/main" id="{6F50EB4E-AAE9-A8A6-932B-4551C2F8EDE4}"/>
              </a:ext>
            </a:extLst>
          </p:cNvPr>
          <p:cNvSpPr>
            <a:spLocks noGrp="1"/>
          </p:cNvSpPr>
          <p:nvPr>
            <p:ph type="sldNum" sz="quarter" idx="12"/>
          </p:nvPr>
        </p:nvSpPr>
        <p:spPr/>
        <p:txBody>
          <a:bodyPr/>
          <a:lstStyle/>
          <a:p>
            <a:r>
              <a:rPr lang="en-US" dirty="0"/>
              <a:t>  Corporate Compliance Monitoring – 2026 Annual PPG Training | 17</a:t>
            </a:r>
          </a:p>
        </p:txBody>
      </p:sp>
      <p:sp>
        <p:nvSpPr>
          <p:cNvPr id="5" name="Content Placeholder 4">
            <a:extLst>
              <a:ext uri="{FF2B5EF4-FFF2-40B4-BE49-F238E27FC236}">
                <a16:creationId xmlns:a16="http://schemas.microsoft.com/office/drawing/2014/main" id="{4ACA9000-E315-A9AD-B88F-C00F84E130F3}"/>
              </a:ext>
            </a:extLst>
          </p:cNvPr>
          <p:cNvSpPr>
            <a:spLocks noGrp="1"/>
          </p:cNvSpPr>
          <p:nvPr>
            <p:ph idx="13"/>
          </p:nvPr>
        </p:nvSpPr>
        <p:spPr>
          <a:xfrm>
            <a:off x="914400" y="1165225"/>
            <a:ext cx="7886700" cy="2557030"/>
          </a:xfrm>
        </p:spPr>
        <p:txBody>
          <a:bodyPr/>
          <a:lstStyle/>
          <a:p>
            <a:pPr>
              <a:lnSpc>
                <a:spcPct val="150000"/>
              </a:lnSpc>
            </a:pPr>
            <a:r>
              <a:rPr lang="en-US" sz="1100" b="1" dirty="0">
                <a:solidFill>
                  <a:srgbClr val="002060"/>
                </a:solidFill>
              </a:rPr>
              <a:t>The coordination of member’s care when moving from one setting (hospital, ambulatory primary care practice, ambulatory specialty care practice, long-term care, home health, rehabilitation facility) to another </a:t>
            </a:r>
          </a:p>
          <a:p>
            <a:pPr>
              <a:lnSpc>
                <a:spcPct val="150000"/>
              </a:lnSpc>
            </a:pPr>
            <a:r>
              <a:rPr lang="en-US" sz="1100" b="1" dirty="0">
                <a:solidFill>
                  <a:srgbClr val="002060"/>
                </a:solidFill>
              </a:rPr>
              <a:t>PPG/Care Managers responsibilities include:</a:t>
            </a:r>
          </a:p>
          <a:p>
            <a:pPr lvl="1">
              <a:lnSpc>
                <a:spcPct val="150000"/>
              </a:lnSpc>
            </a:pPr>
            <a:r>
              <a:rPr lang="en-US" sz="1100" dirty="0">
                <a:solidFill>
                  <a:srgbClr val="002060"/>
                </a:solidFill>
              </a:rPr>
              <a:t>Notifying member's PCP of the transition within 1 business day</a:t>
            </a:r>
          </a:p>
          <a:p>
            <a:pPr lvl="2">
              <a:lnSpc>
                <a:spcPct val="150000"/>
              </a:lnSpc>
            </a:pPr>
            <a:r>
              <a:rPr lang="en-US" sz="1100" b="1" dirty="0">
                <a:solidFill>
                  <a:srgbClr val="002060"/>
                </a:solidFill>
              </a:rPr>
              <a:t>This could be evidenced by electronic communication, written correspondence, call, sent copy of DC Summary/ICP with TOC information, etc.</a:t>
            </a:r>
          </a:p>
          <a:p>
            <a:pPr lvl="1">
              <a:lnSpc>
                <a:spcPct val="150000"/>
              </a:lnSpc>
            </a:pPr>
            <a:r>
              <a:rPr lang="en-US" sz="1100" dirty="0">
                <a:solidFill>
                  <a:srgbClr val="002060"/>
                </a:solidFill>
              </a:rPr>
              <a:t>Contacting the member within </a:t>
            </a:r>
            <a:r>
              <a:rPr lang="en-US" sz="1100" dirty="0">
                <a:solidFill>
                  <a:srgbClr val="FF0000"/>
                </a:solidFill>
              </a:rPr>
              <a:t>2 business days of discharge.</a:t>
            </a:r>
          </a:p>
          <a:p>
            <a:pPr lvl="2">
              <a:lnSpc>
                <a:spcPct val="150000"/>
              </a:lnSpc>
            </a:pPr>
            <a:r>
              <a:rPr lang="en-US" sz="1100" b="1" dirty="0">
                <a:solidFill>
                  <a:srgbClr val="002060"/>
                </a:solidFill>
              </a:rPr>
              <a:t>The requirement is within 2 Business Days of post-discharge, not "notification”</a:t>
            </a:r>
          </a:p>
          <a:p>
            <a:pPr lvl="1">
              <a:lnSpc>
                <a:spcPct val="150000"/>
              </a:lnSpc>
            </a:pPr>
            <a:r>
              <a:rPr lang="en-US" sz="1100" dirty="0">
                <a:solidFill>
                  <a:srgbClr val="002060"/>
                </a:solidFill>
              </a:rPr>
              <a:t>Coordinating care, reviewing medications, and scheduling follow-up appointments, including a face-to-face visit with their PCP within 30 days (sooner if needed).</a:t>
            </a:r>
          </a:p>
          <a:p>
            <a:pPr lvl="2">
              <a:lnSpc>
                <a:spcPct val="150000"/>
              </a:lnSpc>
            </a:pPr>
            <a:r>
              <a:rPr lang="en-US" sz="1100" b="1" dirty="0">
                <a:solidFill>
                  <a:srgbClr val="002060"/>
                </a:solidFill>
              </a:rPr>
              <a:t>For Engaged TOC members, there must be evidence of:</a:t>
            </a:r>
          </a:p>
          <a:p>
            <a:pPr lvl="3">
              <a:lnSpc>
                <a:spcPct val="150000"/>
              </a:lnSpc>
            </a:pPr>
            <a:r>
              <a:rPr lang="en-US" sz="1100" dirty="0">
                <a:solidFill>
                  <a:srgbClr val="002060"/>
                </a:solidFill>
                <a:cs typeface="Helvetica" panose="020B0604020202020204" pitchFamily="34" charset="0"/>
              </a:rPr>
              <a:t>Member education on signs and symptoms related to their health condition</a:t>
            </a:r>
          </a:p>
          <a:p>
            <a:pPr lvl="3">
              <a:lnSpc>
                <a:spcPct val="150000"/>
              </a:lnSpc>
            </a:pPr>
            <a:r>
              <a:rPr lang="en-US" sz="1100" dirty="0">
                <a:solidFill>
                  <a:srgbClr val="002060"/>
                </a:solidFill>
                <a:cs typeface="Helvetica" panose="020B0604020202020204" pitchFamily="34" charset="0"/>
              </a:rPr>
              <a:t>DME coordination and reassessment of additional needs/supplies</a:t>
            </a:r>
          </a:p>
          <a:p>
            <a:pPr lvl="3">
              <a:lnSpc>
                <a:spcPct val="150000"/>
              </a:lnSpc>
            </a:pPr>
            <a:r>
              <a:rPr lang="en-US" sz="1100" dirty="0">
                <a:solidFill>
                  <a:srgbClr val="002060"/>
                </a:solidFill>
                <a:cs typeface="Helvetica" panose="020B0604020202020204" pitchFamily="34" charset="0"/>
              </a:rPr>
              <a:t>Medication review - medication discrepancies, education on new meds, understanding of medication management, access to medications</a:t>
            </a:r>
          </a:p>
          <a:p>
            <a:pPr lvl="3">
              <a:lnSpc>
                <a:spcPct val="150000"/>
              </a:lnSpc>
            </a:pPr>
            <a:r>
              <a:rPr lang="en-US" sz="1100" dirty="0">
                <a:solidFill>
                  <a:srgbClr val="002060"/>
                </a:solidFill>
                <a:cs typeface="Helvetica" panose="020B0604020202020204" pitchFamily="34" charset="0"/>
              </a:rPr>
              <a:t>Referral to community resources, social services, caregiver, IHSS, etc. if needed</a:t>
            </a:r>
            <a:endParaRPr lang="en-US" sz="1100" dirty="0">
              <a:solidFill>
                <a:srgbClr val="002060"/>
              </a:solidFill>
            </a:endParaRPr>
          </a:p>
          <a:p>
            <a:pPr lvl="1">
              <a:lnSpc>
                <a:spcPct val="150000"/>
              </a:lnSpc>
            </a:pPr>
            <a:r>
              <a:rPr lang="en-US" sz="1100" dirty="0">
                <a:solidFill>
                  <a:srgbClr val="002060"/>
                </a:solidFill>
              </a:rPr>
              <a:t>Updating the member’s care plan and notifying the Interdisciplinary Care Team of any transitions.</a:t>
            </a:r>
          </a:p>
        </p:txBody>
      </p:sp>
    </p:spTree>
    <p:extLst>
      <p:ext uri="{BB962C8B-B14F-4D97-AF65-F5344CB8AC3E}">
        <p14:creationId xmlns:p14="http://schemas.microsoft.com/office/powerpoint/2010/main" val="325960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61FC8-EDDD-369C-5459-0D3F4EBE9070}"/>
              </a:ext>
            </a:extLst>
          </p:cNvPr>
          <p:cNvSpPr>
            <a:spLocks noGrp="1"/>
          </p:cNvSpPr>
          <p:nvPr>
            <p:ph type="title"/>
          </p:nvPr>
        </p:nvSpPr>
        <p:spPr>
          <a:xfrm>
            <a:off x="849745" y="277972"/>
            <a:ext cx="7886700" cy="662939"/>
          </a:xfrm>
        </p:spPr>
        <p:txBody>
          <a:bodyPr/>
          <a:lstStyle/>
          <a:p>
            <a:r>
              <a:rPr lang="en-US" dirty="0"/>
              <a:t>Dual Eligible Special Needs Plans</a:t>
            </a:r>
            <a:br>
              <a:rPr lang="en-US" dirty="0"/>
            </a:br>
            <a:r>
              <a:rPr lang="en-US" dirty="0"/>
              <a:t>Models of Care Benefits </a:t>
            </a:r>
          </a:p>
        </p:txBody>
      </p:sp>
      <p:sp>
        <p:nvSpPr>
          <p:cNvPr id="4" name="Slide Number Placeholder 3">
            <a:extLst>
              <a:ext uri="{FF2B5EF4-FFF2-40B4-BE49-F238E27FC236}">
                <a16:creationId xmlns:a16="http://schemas.microsoft.com/office/drawing/2014/main" id="{135C3F6B-6566-05FB-5D24-4F2F1EC80C29}"/>
              </a:ext>
            </a:extLst>
          </p:cNvPr>
          <p:cNvSpPr>
            <a:spLocks noGrp="1"/>
          </p:cNvSpPr>
          <p:nvPr>
            <p:ph type="sldNum" sz="quarter" idx="12"/>
          </p:nvPr>
        </p:nvSpPr>
        <p:spPr/>
        <p:txBody>
          <a:bodyPr/>
          <a:lstStyle/>
          <a:p>
            <a:r>
              <a:rPr lang="en-US" dirty="0"/>
              <a:t>  Corporate Compliance Monitoring – 2026 Annual PPG Training | </a:t>
            </a:r>
            <a:fld id="{7F9C2EE9-199B-184B-BB68-CD2E993A9D47}" type="slidenum">
              <a:rPr lang="en-US" smtClean="0"/>
              <a:pPr/>
              <a:t>2</a:t>
            </a:fld>
            <a:endParaRPr lang="en-US" dirty="0"/>
          </a:p>
        </p:txBody>
      </p:sp>
      <p:sp>
        <p:nvSpPr>
          <p:cNvPr id="5" name="Content Placeholder 4">
            <a:extLst>
              <a:ext uri="{FF2B5EF4-FFF2-40B4-BE49-F238E27FC236}">
                <a16:creationId xmlns:a16="http://schemas.microsoft.com/office/drawing/2014/main" id="{F4FF6F48-BEA9-8650-0573-91CD33875082}"/>
              </a:ext>
            </a:extLst>
          </p:cNvPr>
          <p:cNvSpPr>
            <a:spLocks noGrp="1"/>
          </p:cNvSpPr>
          <p:nvPr>
            <p:ph idx="13"/>
          </p:nvPr>
        </p:nvSpPr>
        <p:spPr/>
        <p:txBody>
          <a:bodyPr/>
          <a:lstStyle/>
          <a:p>
            <a:pPr marL="0" indent="0">
              <a:buNone/>
            </a:pPr>
            <a:r>
              <a:rPr lang="en-US" b="1" dirty="0">
                <a:solidFill>
                  <a:srgbClr val="002060"/>
                </a:solidFill>
              </a:rPr>
              <a:t>The D-SNP Model of Care creates a holistic approach, using a designated care team to manage benefits and services, ensuring members get comprehensive support tailored to their dual-eligible status </a:t>
            </a:r>
          </a:p>
          <a:p>
            <a:r>
              <a:rPr lang="en-US" dirty="0">
                <a:solidFill>
                  <a:srgbClr val="002060"/>
                </a:solidFill>
              </a:rPr>
              <a:t>Benefits members by coordinating complex Medicare/Medi-Cal needs</a:t>
            </a:r>
          </a:p>
          <a:p>
            <a:r>
              <a:rPr lang="en-US" dirty="0">
                <a:solidFill>
                  <a:srgbClr val="002060"/>
                </a:solidFill>
              </a:rPr>
              <a:t>Integrated Care: simplifies navigating Medicare &amp; Medi-Cal with one plan and point of care (case manager)  </a:t>
            </a:r>
          </a:p>
          <a:p>
            <a:r>
              <a:rPr lang="en-US" dirty="0">
                <a:solidFill>
                  <a:srgbClr val="002060"/>
                </a:solidFill>
              </a:rPr>
              <a:t> Leads to better care transitions for individuals for both programs</a:t>
            </a:r>
          </a:p>
          <a:p>
            <a:r>
              <a:rPr lang="en-US" dirty="0">
                <a:solidFill>
                  <a:srgbClr val="002060"/>
                </a:solidFill>
              </a:rPr>
              <a:t>Centralizes care, reduces confusion</a:t>
            </a:r>
          </a:p>
          <a:p>
            <a:r>
              <a:rPr lang="en-US" dirty="0">
                <a:solidFill>
                  <a:srgbClr val="002060"/>
                </a:solidFill>
              </a:rPr>
              <a:t>Wraps essential health and social services around the member  </a:t>
            </a:r>
          </a:p>
          <a:p>
            <a:endParaRPr lang="en-US" dirty="0">
              <a:solidFill>
                <a:srgbClr val="002060"/>
              </a:solidFill>
            </a:endParaRPr>
          </a:p>
          <a:p>
            <a:pPr marL="0" indent="0">
              <a:buNone/>
            </a:pPr>
            <a:endParaRPr lang="en-US" dirty="0">
              <a:solidFill>
                <a:srgbClr val="002060"/>
              </a:solidFill>
            </a:endParaRPr>
          </a:p>
        </p:txBody>
      </p:sp>
    </p:spTree>
    <p:extLst>
      <p:ext uri="{BB962C8B-B14F-4D97-AF65-F5344CB8AC3E}">
        <p14:creationId xmlns:p14="http://schemas.microsoft.com/office/powerpoint/2010/main" val="1430843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27AC031-5D42-227C-5AEB-8AAFB036FC68}"/>
              </a:ext>
            </a:extLst>
          </p:cNvPr>
          <p:cNvSpPr>
            <a:spLocks noGrp="1"/>
          </p:cNvSpPr>
          <p:nvPr>
            <p:ph idx="13"/>
          </p:nvPr>
        </p:nvSpPr>
        <p:spPr>
          <a:xfrm>
            <a:off x="1113133" y="895484"/>
            <a:ext cx="7886700" cy="4351338"/>
          </a:xfrm>
        </p:spPr>
        <p:txBody>
          <a:bodyPr/>
          <a:lstStyle/>
          <a:p>
            <a:pPr marL="0" indent="0">
              <a:buNone/>
            </a:pPr>
            <a:endParaRPr lang="en-US" sz="3600" i="1" dirty="0">
              <a:effectLst>
                <a:outerShdw blurRad="38100" dist="38100" dir="2700000" algn="tl">
                  <a:srgbClr val="000000">
                    <a:alpha val="43137"/>
                  </a:srgbClr>
                </a:outerShdw>
              </a:effectLst>
            </a:endParaRPr>
          </a:p>
          <a:p>
            <a:pPr marL="0" indent="0">
              <a:buNone/>
            </a:pPr>
            <a:endParaRPr lang="en-US" sz="3600" i="1" dirty="0">
              <a:solidFill>
                <a:srgbClr val="002060"/>
              </a:solidFill>
              <a:effectLst>
                <a:outerShdw blurRad="38100" dist="38100" dir="2700000" algn="tl">
                  <a:srgbClr val="000000">
                    <a:alpha val="43137"/>
                  </a:srgbClr>
                </a:outerShdw>
              </a:effectLst>
            </a:endParaRPr>
          </a:p>
          <a:p>
            <a:pPr marL="0" indent="0">
              <a:buNone/>
            </a:pPr>
            <a:r>
              <a:rPr lang="en-US" sz="4400" b="1" i="1" dirty="0">
                <a:solidFill>
                  <a:srgbClr val="0070C0"/>
                </a:solidFill>
                <a:effectLst>
                  <a:outerShdw blurRad="38100" dist="38100" dir="2700000" algn="tl">
                    <a:srgbClr val="000000">
                      <a:alpha val="43137"/>
                    </a:srgbClr>
                  </a:outerShdw>
                </a:effectLst>
              </a:rPr>
              <a:t>D-SNP Care Coordination </a:t>
            </a:r>
          </a:p>
          <a:p>
            <a:pPr marL="0" indent="0">
              <a:buNone/>
            </a:pPr>
            <a:r>
              <a:rPr lang="en-US" sz="4400" b="1" i="1" dirty="0">
                <a:solidFill>
                  <a:srgbClr val="0070C0"/>
                </a:solidFill>
                <a:effectLst>
                  <a:outerShdw blurRad="38100" dist="38100" dir="2700000" algn="tl">
                    <a:srgbClr val="000000">
                      <a:alpha val="43137"/>
                    </a:srgbClr>
                  </a:outerShdw>
                </a:effectLst>
              </a:rPr>
              <a:t>Case File Review Process</a:t>
            </a:r>
            <a:endParaRPr lang="en-US" sz="4400" b="1" dirty="0">
              <a:solidFill>
                <a:srgbClr val="0070C0"/>
              </a:solidFill>
            </a:endParaRPr>
          </a:p>
        </p:txBody>
      </p:sp>
      <p:pic>
        <p:nvPicPr>
          <p:cNvPr id="6" name="Picture 5">
            <a:extLst>
              <a:ext uri="{FF2B5EF4-FFF2-40B4-BE49-F238E27FC236}">
                <a16:creationId xmlns:a16="http://schemas.microsoft.com/office/drawing/2014/main" id="{0461D099-71E0-8883-CECE-A1DF0557750F}"/>
              </a:ext>
            </a:extLst>
          </p:cNvPr>
          <p:cNvPicPr>
            <a:picLocks noChangeAspect="1"/>
          </p:cNvPicPr>
          <p:nvPr/>
        </p:nvPicPr>
        <p:blipFill>
          <a:blip r:embed="rId2"/>
          <a:stretch>
            <a:fillRect/>
          </a:stretch>
        </p:blipFill>
        <p:spPr>
          <a:xfrm>
            <a:off x="3170106" y="3685247"/>
            <a:ext cx="2572025" cy="2484908"/>
          </a:xfrm>
          <a:prstGeom prst="rect">
            <a:avLst/>
          </a:prstGeom>
        </p:spPr>
      </p:pic>
    </p:spTree>
    <p:extLst>
      <p:ext uri="{BB962C8B-B14F-4D97-AF65-F5344CB8AC3E}">
        <p14:creationId xmlns:p14="http://schemas.microsoft.com/office/powerpoint/2010/main" val="2273357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56E9B-C56A-4CE4-BCCE-08B1ACD2ED94}"/>
              </a:ext>
            </a:extLst>
          </p:cNvPr>
          <p:cNvSpPr>
            <a:spLocks noGrp="1"/>
          </p:cNvSpPr>
          <p:nvPr>
            <p:ph type="title"/>
          </p:nvPr>
        </p:nvSpPr>
        <p:spPr/>
        <p:txBody>
          <a:bodyPr/>
          <a:lstStyle/>
          <a:p>
            <a:r>
              <a:rPr lang="en-US" sz="3200" dirty="0">
                <a:solidFill>
                  <a:srgbClr val="0070C0"/>
                </a:solidFill>
              </a:rPr>
              <a:t>D-SNPCC Case File Review Process</a:t>
            </a:r>
          </a:p>
        </p:txBody>
      </p:sp>
      <p:sp>
        <p:nvSpPr>
          <p:cNvPr id="4" name="Slide Number Placeholder 3">
            <a:extLst>
              <a:ext uri="{FF2B5EF4-FFF2-40B4-BE49-F238E27FC236}">
                <a16:creationId xmlns:a16="http://schemas.microsoft.com/office/drawing/2014/main" id="{1E1DEB46-A0D6-C1D1-FCAA-A5113B005FD6}"/>
              </a:ext>
            </a:extLst>
          </p:cNvPr>
          <p:cNvSpPr>
            <a:spLocks noGrp="1"/>
          </p:cNvSpPr>
          <p:nvPr>
            <p:ph type="sldNum" sz="quarter" idx="12"/>
          </p:nvPr>
        </p:nvSpPr>
        <p:spPr/>
        <p:txBody>
          <a:bodyPr/>
          <a:lstStyle/>
          <a:p>
            <a:r>
              <a:rPr lang="en-US" dirty="0"/>
              <a:t>  Corporate Compliance Monitoring – 2026 Annual PPG Training  | 18</a:t>
            </a:r>
          </a:p>
        </p:txBody>
      </p:sp>
      <p:sp>
        <p:nvSpPr>
          <p:cNvPr id="5" name="Content Placeholder 4">
            <a:extLst>
              <a:ext uri="{FF2B5EF4-FFF2-40B4-BE49-F238E27FC236}">
                <a16:creationId xmlns:a16="http://schemas.microsoft.com/office/drawing/2014/main" id="{D4FE38F0-78EA-84A1-A84C-A98A2FC785CA}"/>
              </a:ext>
            </a:extLst>
          </p:cNvPr>
          <p:cNvSpPr>
            <a:spLocks noGrp="1"/>
          </p:cNvSpPr>
          <p:nvPr>
            <p:ph idx="13"/>
          </p:nvPr>
        </p:nvSpPr>
        <p:spPr>
          <a:xfrm>
            <a:off x="822037" y="1253331"/>
            <a:ext cx="7886700" cy="4351338"/>
          </a:xfrm>
        </p:spPr>
        <p:txBody>
          <a:bodyPr/>
          <a:lstStyle/>
          <a:p>
            <a:pPr>
              <a:lnSpc>
                <a:spcPct val="150000"/>
              </a:lnSpc>
            </a:pPr>
            <a:r>
              <a:rPr lang="en-US" sz="1200" b="1" dirty="0">
                <a:solidFill>
                  <a:srgbClr val="002060"/>
                </a:solidFill>
              </a:rPr>
              <a:t>The designated CCM staff/Compliance nurse(s) will review selected Care Coordination cases using the MOC Universe based on the new ownership responsibility, triggering activities, and timeline.</a:t>
            </a:r>
          </a:p>
          <a:p>
            <a:pPr>
              <a:lnSpc>
                <a:spcPct val="150000"/>
              </a:lnSpc>
            </a:pPr>
            <a:r>
              <a:rPr lang="en-US" sz="1200" dirty="0">
                <a:solidFill>
                  <a:srgbClr val="002060"/>
                </a:solidFill>
              </a:rPr>
              <a:t>Case file review is conducted </a:t>
            </a:r>
            <a:r>
              <a:rPr lang="en-US" sz="1200" dirty="0">
                <a:solidFill>
                  <a:srgbClr val="FF0000"/>
                </a:solidFill>
              </a:rPr>
              <a:t>monthly</a:t>
            </a:r>
            <a:r>
              <a:rPr lang="en-US" sz="1200" dirty="0">
                <a:solidFill>
                  <a:srgbClr val="002060"/>
                </a:solidFill>
              </a:rPr>
              <a:t>.</a:t>
            </a:r>
          </a:p>
          <a:p>
            <a:pPr>
              <a:lnSpc>
                <a:spcPct val="150000"/>
              </a:lnSpc>
            </a:pPr>
            <a:r>
              <a:rPr lang="en-US" sz="1200" b="1" dirty="0">
                <a:solidFill>
                  <a:srgbClr val="002060"/>
                </a:solidFill>
              </a:rPr>
              <a:t>Case file categories:</a:t>
            </a:r>
          </a:p>
          <a:p>
            <a:pPr marL="462915" lvl="1" indent="-257175">
              <a:lnSpc>
                <a:spcPct val="150000"/>
              </a:lnSpc>
              <a:buFont typeface="Wingdings" panose="05000000000000000000" pitchFamily="2" charset="2"/>
              <a:buChar char="§"/>
            </a:pPr>
            <a:r>
              <a:rPr lang="en-US" sz="1200" dirty="0">
                <a:solidFill>
                  <a:srgbClr val="002060"/>
                </a:solidFill>
              </a:rPr>
              <a:t>New Enrollee – with or without HRA</a:t>
            </a:r>
          </a:p>
          <a:p>
            <a:pPr marL="462915" lvl="1" indent="-257175">
              <a:lnSpc>
                <a:spcPct val="150000"/>
              </a:lnSpc>
              <a:buFont typeface="Wingdings" panose="05000000000000000000" pitchFamily="2" charset="2"/>
              <a:buChar char="§"/>
            </a:pPr>
            <a:r>
              <a:rPr lang="en-US" sz="1200" dirty="0">
                <a:solidFill>
                  <a:srgbClr val="002060"/>
                </a:solidFill>
              </a:rPr>
              <a:t>Annual/Reassessment – with or without HRA</a:t>
            </a:r>
          </a:p>
          <a:p>
            <a:pPr marL="462915" lvl="1" indent="-257175">
              <a:lnSpc>
                <a:spcPct val="150000"/>
              </a:lnSpc>
              <a:buFont typeface="Wingdings" panose="05000000000000000000" pitchFamily="2" charset="2"/>
              <a:buChar char="§"/>
            </a:pPr>
            <a:r>
              <a:rPr lang="en-US" sz="1200" dirty="0">
                <a:solidFill>
                  <a:srgbClr val="002060"/>
                </a:solidFill>
              </a:rPr>
              <a:t>HRA – either initial, annual, or HRA due to change in condition</a:t>
            </a:r>
          </a:p>
          <a:p>
            <a:pPr marL="462915" lvl="1" indent="-257175">
              <a:lnSpc>
                <a:spcPct val="150000"/>
              </a:lnSpc>
              <a:buFont typeface="Wingdings" panose="05000000000000000000" pitchFamily="2" charset="2"/>
              <a:buChar char="§"/>
            </a:pPr>
            <a:r>
              <a:rPr lang="en-US" sz="1200" dirty="0">
                <a:solidFill>
                  <a:srgbClr val="002060"/>
                </a:solidFill>
              </a:rPr>
              <a:t>TOC – members with recent Transition of Care</a:t>
            </a:r>
          </a:p>
          <a:p>
            <a:pPr marL="462915" lvl="1" indent="-257175">
              <a:lnSpc>
                <a:spcPct val="150000"/>
              </a:lnSpc>
              <a:buFont typeface="Wingdings" panose="05000000000000000000" pitchFamily="2" charset="2"/>
              <a:buChar char="§"/>
            </a:pPr>
            <a:r>
              <a:rPr lang="en-US" sz="1200" dirty="0">
                <a:solidFill>
                  <a:srgbClr val="002060"/>
                </a:solidFill>
              </a:rPr>
              <a:t>FDR/CM Ownership Transfer – PPG transfers, referral to High Risk/Complex, case transition to Low Risk</a:t>
            </a:r>
          </a:p>
          <a:p>
            <a:pPr marL="102870" lvl="1" indent="-102870">
              <a:lnSpc>
                <a:spcPct val="150000"/>
              </a:lnSpc>
              <a:spcBef>
                <a:spcPts val="750"/>
              </a:spcBef>
              <a:buClr>
                <a:srgbClr val="F9A13A"/>
              </a:buClr>
              <a:buFont typeface="Arial"/>
              <a:buChar char="•"/>
            </a:pPr>
            <a:r>
              <a:rPr lang="en-US" sz="1200" b="1" dirty="0">
                <a:solidFill>
                  <a:srgbClr val="002060"/>
                </a:solidFill>
              </a:rPr>
              <a:t>CCM/Compliance nurse will review the findings and request a corrective action plan as appropriate</a:t>
            </a:r>
            <a:r>
              <a:rPr lang="en-US" sz="1200" dirty="0">
                <a:solidFill>
                  <a:srgbClr val="002060"/>
                </a:solidFill>
              </a:rPr>
              <a:t>.</a:t>
            </a:r>
          </a:p>
          <a:p>
            <a:pPr marL="205740" lvl="1" indent="0" fontAlgn="base">
              <a:lnSpc>
                <a:spcPct val="150000"/>
              </a:lnSpc>
              <a:buNone/>
            </a:pPr>
            <a:r>
              <a:rPr lang="en-US" sz="1200" dirty="0">
                <a:solidFill>
                  <a:srgbClr val="002060"/>
                </a:solidFill>
              </a:rPr>
              <a:t>The Delegated Entity will be required to complete a corrective action process, which will include requirements for development of an intervention/action plan, assessment of the problem, interventions/actions to be taken to improve performance, implementation of interventions/actions, monitoring of results of interventions/action, demonstrating improvement, and sustained improvement over time.</a:t>
            </a:r>
          </a:p>
          <a:p>
            <a:endParaRPr lang="en-US" dirty="0"/>
          </a:p>
        </p:txBody>
      </p:sp>
    </p:spTree>
    <p:extLst>
      <p:ext uri="{BB962C8B-B14F-4D97-AF65-F5344CB8AC3E}">
        <p14:creationId xmlns:p14="http://schemas.microsoft.com/office/powerpoint/2010/main" val="3161747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533C69-2C10-FC75-6F29-7F7B62033638}"/>
              </a:ext>
            </a:extLst>
          </p:cNvPr>
          <p:cNvSpPr>
            <a:spLocks noGrp="1"/>
          </p:cNvSpPr>
          <p:nvPr>
            <p:ph type="sldNum" sz="quarter" idx="12"/>
          </p:nvPr>
        </p:nvSpPr>
        <p:spPr/>
        <p:txBody>
          <a:bodyPr/>
          <a:lstStyle/>
          <a:p>
            <a:r>
              <a:rPr lang="en-US" dirty="0"/>
              <a:t>  Corporate Compliance Monitoring – 2026 Annual PPG Training  | 19</a:t>
            </a:r>
          </a:p>
        </p:txBody>
      </p:sp>
      <p:sp>
        <p:nvSpPr>
          <p:cNvPr id="5" name="Content Placeholder 4">
            <a:extLst>
              <a:ext uri="{FF2B5EF4-FFF2-40B4-BE49-F238E27FC236}">
                <a16:creationId xmlns:a16="http://schemas.microsoft.com/office/drawing/2014/main" id="{E562A081-F48B-8D3C-E101-21E5965D0DE8}"/>
              </a:ext>
            </a:extLst>
          </p:cNvPr>
          <p:cNvSpPr>
            <a:spLocks noGrp="1"/>
          </p:cNvSpPr>
          <p:nvPr>
            <p:ph idx="13"/>
          </p:nvPr>
        </p:nvSpPr>
        <p:spPr>
          <a:xfrm>
            <a:off x="942974" y="1812618"/>
            <a:ext cx="7886700" cy="4351338"/>
          </a:xfrm>
        </p:spPr>
        <p:txBody>
          <a:bodyPr/>
          <a:lstStyle/>
          <a:p>
            <a:pPr marL="0" indent="0">
              <a:buNone/>
            </a:pPr>
            <a:r>
              <a:rPr lang="en-US" sz="4400" b="1" i="1" dirty="0">
                <a:solidFill>
                  <a:srgbClr val="0070C0"/>
                </a:solidFill>
                <a:effectLst>
                  <a:outerShdw blurRad="38100" dist="38100" dir="2700000" algn="tl">
                    <a:srgbClr val="000000">
                      <a:alpha val="43137"/>
                    </a:srgbClr>
                  </a:outerShdw>
                </a:effectLst>
              </a:rPr>
              <a:t>Documents to Submit for the </a:t>
            </a:r>
            <a:br>
              <a:rPr lang="en-US" sz="4400" b="1" i="1" dirty="0">
                <a:solidFill>
                  <a:srgbClr val="0070C0"/>
                </a:solidFill>
                <a:effectLst>
                  <a:outerShdw blurRad="38100" dist="38100" dir="2700000" algn="tl">
                    <a:srgbClr val="000000">
                      <a:alpha val="43137"/>
                    </a:srgbClr>
                  </a:outerShdw>
                </a:effectLst>
              </a:rPr>
            </a:br>
            <a:r>
              <a:rPr lang="en-US" sz="4400" b="1" i="1" dirty="0">
                <a:solidFill>
                  <a:srgbClr val="0070C0"/>
                </a:solidFill>
                <a:effectLst>
                  <a:outerShdw blurRad="38100" dist="38100" dir="2700000" algn="tl">
                    <a:srgbClr val="000000">
                      <a:alpha val="43137"/>
                    </a:srgbClr>
                  </a:outerShdw>
                </a:effectLst>
              </a:rPr>
              <a:t>Selected Cases</a:t>
            </a:r>
            <a:endParaRPr lang="en-US" sz="4400" b="1" dirty="0">
              <a:solidFill>
                <a:srgbClr val="0070C0"/>
              </a:solidFill>
            </a:endParaRPr>
          </a:p>
        </p:txBody>
      </p:sp>
      <p:pic>
        <p:nvPicPr>
          <p:cNvPr id="6" name="Picture 5">
            <a:extLst>
              <a:ext uri="{FF2B5EF4-FFF2-40B4-BE49-F238E27FC236}">
                <a16:creationId xmlns:a16="http://schemas.microsoft.com/office/drawing/2014/main" id="{367025EA-EDF5-003A-5B1E-EF03E48DE822}"/>
              </a:ext>
            </a:extLst>
          </p:cNvPr>
          <p:cNvPicPr>
            <a:picLocks noChangeAspect="1"/>
          </p:cNvPicPr>
          <p:nvPr/>
        </p:nvPicPr>
        <p:blipFill>
          <a:blip r:embed="rId2"/>
          <a:stretch>
            <a:fillRect/>
          </a:stretch>
        </p:blipFill>
        <p:spPr>
          <a:xfrm>
            <a:off x="4064094" y="3107393"/>
            <a:ext cx="1644460" cy="1527450"/>
          </a:xfrm>
          <a:prstGeom prst="rect">
            <a:avLst/>
          </a:prstGeom>
        </p:spPr>
      </p:pic>
      <p:graphicFrame>
        <p:nvGraphicFramePr>
          <p:cNvPr id="7" name="Object 6">
            <a:extLst>
              <a:ext uri="{FF2B5EF4-FFF2-40B4-BE49-F238E27FC236}">
                <a16:creationId xmlns:a16="http://schemas.microsoft.com/office/drawing/2014/main" id="{0B7AA866-C053-357C-BA11-F074EDFD71CA}"/>
              </a:ext>
            </a:extLst>
          </p:cNvPr>
          <p:cNvGraphicFramePr>
            <a:graphicFrameLocks noChangeAspect="1"/>
          </p:cNvGraphicFramePr>
          <p:nvPr>
            <p:extLst>
              <p:ext uri="{D42A27DB-BD31-4B8C-83A1-F6EECF244321}">
                <p14:modId xmlns:p14="http://schemas.microsoft.com/office/powerpoint/2010/main" val="564243361"/>
              </p:ext>
            </p:extLst>
          </p:nvPr>
        </p:nvGraphicFramePr>
        <p:xfrm>
          <a:off x="4187823" y="5167262"/>
          <a:ext cx="1397001" cy="1182086"/>
        </p:xfrm>
        <a:graphic>
          <a:graphicData uri="http://schemas.openxmlformats.org/presentationml/2006/ole">
            <mc:AlternateContent xmlns:mc="http://schemas.openxmlformats.org/markup-compatibility/2006">
              <mc:Choice xmlns:v="urn:schemas-microsoft-com:vml" Requires="v">
                <p:oleObj name="Document" showAsIcon="1" r:id="rId3" imgW="914400" imgH="771365" progId="Word.Document.12">
                  <p:embed/>
                </p:oleObj>
              </mc:Choice>
              <mc:Fallback>
                <p:oleObj name="Document" showAsIcon="1" r:id="rId3" imgW="914400" imgH="771365" progId="Word.Document.12">
                  <p:embed/>
                  <p:pic>
                    <p:nvPicPr>
                      <p:cNvPr id="7" name="Object 6">
                        <a:extLst>
                          <a:ext uri="{FF2B5EF4-FFF2-40B4-BE49-F238E27FC236}">
                            <a16:creationId xmlns:a16="http://schemas.microsoft.com/office/drawing/2014/main" id="{0B7AA866-C053-357C-BA11-F074EDFD71CA}"/>
                          </a:ext>
                        </a:extLst>
                      </p:cNvPr>
                      <p:cNvPicPr/>
                      <p:nvPr/>
                    </p:nvPicPr>
                    <p:blipFill>
                      <a:blip r:embed="rId4"/>
                      <a:stretch>
                        <a:fillRect/>
                      </a:stretch>
                    </p:blipFill>
                    <p:spPr>
                      <a:xfrm>
                        <a:off x="4187823" y="5167262"/>
                        <a:ext cx="1397001" cy="1182086"/>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33AB7DD3-2190-5B4A-B3DA-15A8D09CB4DD}"/>
              </a:ext>
            </a:extLst>
          </p:cNvPr>
          <p:cNvSpPr txBox="1"/>
          <p:nvPr/>
        </p:nvSpPr>
        <p:spPr>
          <a:xfrm>
            <a:off x="2313709" y="5323760"/>
            <a:ext cx="2366817" cy="307777"/>
          </a:xfrm>
          <a:prstGeom prst="rect">
            <a:avLst/>
          </a:prstGeom>
          <a:noFill/>
        </p:spPr>
        <p:txBody>
          <a:bodyPr wrap="square">
            <a:spAutoFit/>
          </a:bodyPr>
          <a:lstStyle/>
          <a:p>
            <a:r>
              <a:rPr lang="en-US" sz="1400" dirty="0">
                <a:solidFill>
                  <a:srgbClr val="FF0000"/>
                </a:solidFill>
              </a:rPr>
              <a:t>Double Click to Open file </a:t>
            </a:r>
            <a:r>
              <a:rPr lang="en-US" sz="1400" dirty="0">
                <a:solidFill>
                  <a:srgbClr val="FF0000"/>
                </a:solidFill>
                <a:sym typeface="Wingdings" panose="05000000000000000000" pitchFamily="2" charset="2"/>
              </a:rPr>
              <a:t></a:t>
            </a:r>
            <a:endParaRPr lang="en-US" sz="1400" dirty="0">
              <a:solidFill>
                <a:srgbClr val="FF0000"/>
              </a:solidFill>
            </a:endParaRPr>
          </a:p>
        </p:txBody>
      </p:sp>
    </p:spTree>
    <p:extLst>
      <p:ext uri="{BB962C8B-B14F-4D97-AF65-F5344CB8AC3E}">
        <p14:creationId xmlns:p14="http://schemas.microsoft.com/office/powerpoint/2010/main" val="12486140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4C95E-0C27-11C0-589B-348BC4CD5AD5}"/>
              </a:ext>
            </a:extLst>
          </p:cNvPr>
          <p:cNvSpPr>
            <a:spLocks noGrp="1"/>
          </p:cNvSpPr>
          <p:nvPr>
            <p:ph type="title"/>
          </p:nvPr>
        </p:nvSpPr>
        <p:spPr/>
        <p:txBody>
          <a:bodyPr/>
          <a:lstStyle/>
          <a:p>
            <a:r>
              <a:rPr lang="en-US" sz="3200" dirty="0">
                <a:solidFill>
                  <a:srgbClr val="0070C0"/>
                </a:solidFill>
              </a:rPr>
              <a:t>Request for Documentation/Evidence </a:t>
            </a:r>
          </a:p>
        </p:txBody>
      </p:sp>
      <p:sp>
        <p:nvSpPr>
          <p:cNvPr id="4" name="Slide Number Placeholder 3">
            <a:extLst>
              <a:ext uri="{FF2B5EF4-FFF2-40B4-BE49-F238E27FC236}">
                <a16:creationId xmlns:a16="http://schemas.microsoft.com/office/drawing/2014/main" id="{43824F41-4790-C9BF-2B44-17A78D90220D}"/>
              </a:ext>
            </a:extLst>
          </p:cNvPr>
          <p:cNvSpPr>
            <a:spLocks noGrp="1"/>
          </p:cNvSpPr>
          <p:nvPr>
            <p:ph type="sldNum" sz="quarter" idx="12"/>
          </p:nvPr>
        </p:nvSpPr>
        <p:spPr/>
        <p:txBody>
          <a:bodyPr/>
          <a:lstStyle/>
          <a:p>
            <a:r>
              <a:rPr lang="en-US" dirty="0"/>
              <a:t>  Corporate Compliance Monitoring – 2026 Annual PPG Training | 20</a:t>
            </a:r>
          </a:p>
        </p:txBody>
      </p:sp>
      <p:sp>
        <p:nvSpPr>
          <p:cNvPr id="5" name="Content Placeholder 4">
            <a:extLst>
              <a:ext uri="{FF2B5EF4-FFF2-40B4-BE49-F238E27FC236}">
                <a16:creationId xmlns:a16="http://schemas.microsoft.com/office/drawing/2014/main" id="{139A90C7-5253-1D74-9318-B4C3ECA8B1B8}"/>
              </a:ext>
            </a:extLst>
          </p:cNvPr>
          <p:cNvSpPr>
            <a:spLocks noGrp="1"/>
          </p:cNvSpPr>
          <p:nvPr>
            <p:ph idx="13"/>
          </p:nvPr>
        </p:nvSpPr>
        <p:spPr>
          <a:xfrm>
            <a:off x="914400" y="944870"/>
            <a:ext cx="7886700" cy="2786621"/>
          </a:xfrm>
        </p:spPr>
        <p:txBody>
          <a:bodyPr/>
          <a:lstStyle/>
          <a:p>
            <a:pPr>
              <a:lnSpc>
                <a:spcPct val="150000"/>
              </a:lnSpc>
            </a:pPr>
            <a:r>
              <a:rPr lang="en-US" b="1" dirty="0">
                <a:solidFill>
                  <a:srgbClr val="002060"/>
                </a:solidFill>
                <a:cs typeface="Helvetica" panose="020B0604020202020204" pitchFamily="34" charset="0"/>
              </a:rPr>
              <a:t>Member Outreach</a:t>
            </a:r>
          </a:p>
          <a:p>
            <a:pPr lvl="1">
              <a:lnSpc>
                <a:spcPct val="150000"/>
              </a:lnSpc>
            </a:pPr>
            <a:r>
              <a:rPr lang="en-US" sz="1200" dirty="0">
                <a:solidFill>
                  <a:srgbClr val="002060"/>
                </a:solidFill>
                <a:cs typeface="Helvetica" panose="020B0604020202020204" pitchFamily="34" charset="0"/>
              </a:rPr>
              <a:t>Call log, case notes, letters</a:t>
            </a:r>
          </a:p>
          <a:p>
            <a:pPr>
              <a:lnSpc>
                <a:spcPct val="150000"/>
              </a:lnSpc>
            </a:pPr>
            <a:r>
              <a:rPr lang="en-US" b="1" dirty="0">
                <a:solidFill>
                  <a:srgbClr val="002060"/>
                </a:solidFill>
                <a:cs typeface="Helvetica" panose="020B0604020202020204" pitchFamily="34" charset="0"/>
              </a:rPr>
              <a:t>ICP</a:t>
            </a:r>
          </a:p>
          <a:p>
            <a:pPr lvl="1">
              <a:lnSpc>
                <a:spcPct val="150000"/>
              </a:lnSpc>
            </a:pPr>
            <a:r>
              <a:rPr lang="en-US" sz="1200" dirty="0">
                <a:solidFill>
                  <a:srgbClr val="002060"/>
                </a:solidFill>
                <a:cs typeface="Helvetica" panose="020B0604020202020204" pitchFamily="34" charset="0"/>
              </a:rPr>
              <a:t>Provide all ICPs that supports the selected category</a:t>
            </a:r>
          </a:p>
          <a:p>
            <a:pPr lvl="2">
              <a:lnSpc>
                <a:spcPct val="150000"/>
              </a:lnSpc>
            </a:pPr>
            <a:r>
              <a:rPr lang="en-US" sz="1200" b="1" i="1" dirty="0">
                <a:solidFill>
                  <a:srgbClr val="002060"/>
                </a:solidFill>
                <a:cs typeface="Helvetica" panose="020B0604020202020204" pitchFamily="34" charset="0"/>
              </a:rPr>
              <a:t>Note: If an issue from the Health Risk Assessment (HRA) is not included in the Care Plan, provide documentation explaining why, such as communication with the member indicating the issue has been resolved.</a:t>
            </a:r>
          </a:p>
          <a:p>
            <a:pPr lvl="1">
              <a:lnSpc>
                <a:spcPct val="150000"/>
              </a:lnSpc>
            </a:pPr>
            <a:r>
              <a:rPr lang="en-US" sz="1200" dirty="0">
                <a:solidFill>
                  <a:srgbClr val="002060"/>
                </a:solidFill>
                <a:cs typeface="Helvetica" panose="020B0604020202020204" pitchFamily="34" charset="0"/>
              </a:rPr>
              <a:t>Include evidence of the annual ICP when applicable, which may require submitting two separate ICPs. One ICP is acceptable if timely updates are demonstrated.</a:t>
            </a:r>
          </a:p>
          <a:p>
            <a:pPr lvl="1">
              <a:lnSpc>
                <a:spcPct val="150000"/>
              </a:lnSpc>
            </a:pPr>
            <a:r>
              <a:rPr lang="en-US" sz="1200" dirty="0">
                <a:solidFill>
                  <a:srgbClr val="002060"/>
                </a:solidFill>
                <a:cs typeface="Helvetica" panose="020B0604020202020204" pitchFamily="34" charset="0"/>
              </a:rPr>
              <a:t>ICP that shows  prioritized goals self-management goals, status of measurable outcomes (i.e., met, not met, modified, open/in progress, etc.)</a:t>
            </a:r>
          </a:p>
          <a:p>
            <a:pPr lvl="1">
              <a:lnSpc>
                <a:spcPct val="150000"/>
              </a:lnSpc>
            </a:pPr>
            <a:r>
              <a:rPr lang="en-US" sz="1200" dirty="0">
                <a:solidFill>
                  <a:srgbClr val="002060"/>
                </a:solidFill>
                <a:cs typeface="Helvetica" panose="020B0604020202020204" pitchFamily="34" charset="0"/>
              </a:rPr>
              <a:t>Include evidence of documentation that demonstrates CM reviewed the claims, pharmacy, medical records, and utilization management data/reports or documentation that reflects implementation of the ICP such as CM discussion(s) with the member/caregiver and other participants of the ICT. The documentation must not be more than 12 months.</a:t>
            </a:r>
          </a:p>
          <a:p>
            <a:pPr lvl="1">
              <a:lnSpc>
                <a:spcPct val="150000"/>
              </a:lnSpc>
            </a:pPr>
            <a:r>
              <a:rPr lang="en-US" sz="1200" dirty="0">
                <a:solidFill>
                  <a:srgbClr val="002060"/>
                </a:solidFill>
                <a:cs typeface="Helvetica" panose="020B0604020202020204" pitchFamily="34" charset="0"/>
              </a:rPr>
              <a:t>Provide evidence of BRCSI completion, evidence of attempts to complete BRCSI and ICP that </a:t>
            </a:r>
            <a:r>
              <a:rPr lang="en-US" sz="1300" dirty="0">
                <a:solidFill>
                  <a:srgbClr val="002060"/>
                </a:solidFill>
                <a:cs typeface="Helvetica" panose="020B0604020202020204" pitchFamily="34" charset="0"/>
              </a:rPr>
              <a:t>addresses caregiver strain or support needs as applicable</a:t>
            </a:r>
          </a:p>
          <a:p>
            <a:pPr marL="0" indent="0">
              <a:buNone/>
            </a:pPr>
            <a:r>
              <a:rPr lang="en-US" dirty="0"/>
              <a:t>						</a:t>
            </a:r>
          </a:p>
        </p:txBody>
      </p:sp>
    </p:spTree>
    <p:extLst>
      <p:ext uri="{BB962C8B-B14F-4D97-AF65-F5344CB8AC3E}">
        <p14:creationId xmlns:p14="http://schemas.microsoft.com/office/powerpoint/2010/main" val="2603971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494C2-0676-B365-971C-E11259E43C47}"/>
              </a:ext>
            </a:extLst>
          </p:cNvPr>
          <p:cNvSpPr>
            <a:spLocks noGrp="1"/>
          </p:cNvSpPr>
          <p:nvPr>
            <p:ph type="title"/>
          </p:nvPr>
        </p:nvSpPr>
        <p:spPr/>
        <p:txBody>
          <a:bodyPr/>
          <a:lstStyle/>
          <a:p>
            <a:r>
              <a:rPr lang="en-US" sz="1600" dirty="0">
                <a:solidFill>
                  <a:srgbClr val="0070C0"/>
                </a:solidFill>
              </a:rPr>
              <a:t>Continued</a:t>
            </a:r>
            <a:r>
              <a:rPr lang="en-US" sz="2400" dirty="0">
                <a:solidFill>
                  <a:srgbClr val="0070C0"/>
                </a:solidFill>
              </a:rPr>
              <a:t>  - Request for Documentation/Evidence </a:t>
            </a:r>
          </a:p>
        </p:txBody>
      </p:sp>
      <p:sp>
        <p:nvSpPr>
          <p:cNvPr id="4" name="Slide Number Placeholder 3">
            <a:extLst>
              <a:ext uri="{FF2B5EF4-FFF2-40B4-BE49-F238E27FC236}">
                <a16:creationId xmlns:a16="http://schemas.microsoft.com/office/drawing/2014/main" id="{6E2BA1B4-AAC3-A62B-5CA4-AADD11FAC0F8}"/>
              </a:ext>
            </a:extLst>
          </p:cNvPr>
          <p:cNvSpPr>
            <a:spLocks noGrp="1"/>
          </p:cNvSpPr>
          <p:nvPr>
            <p:ph type="sldNum" sz="quarter" idx="12"/>
          </p:nvPr>
        </p:nvSpPr>
        <p:spPr/>
        <p:txBody>
          <a:bodyPr/>
          <a:lstStyle/>
          <a:p>
            <a:r>
              <a:rPr lang="en-US" dirty="0"/>
              <a:t> Corporate Compliance Monitoring – 2026 Annual PPG Training | 21</a:t>
            </a:r>
          </a:p>
        </p:txBody>
      </p:sp>
      <p:sp>
        <p:nvSpPr>
          <p:cNvPr id="5" name="Content Placeholder 4">
            <a:extLst>
              <a:ext uri="{FF2B5EF4-FFF2-40B4-BE49-F238E27FC236}">
                <a16:creationId xmlns:a16="http://schemas.microsoft.com/office/drawing/2014/main" id="{A437D04F-93E2-835E-B224-6ACE5F4C6338}"/>
              </a:ext>
            </a:extLst>
          </p:cNvPr>
          <p:cNvSpPr>
            <a:spLocks noGrp="1"/>
          </p:cNvSpPr>
          <p:nvPr>
            <p:ph idx="13"/>
          </p:nvPr>
        </p:nvSpPr>
        <p:spPr>
          <a:xfrm>
            <a:off x="942974" y="1253331"/>
            <a:ext cx="7886700" cy="4351338"/>
          </a:xfrm>
        </p:spPr>
        <p:txBody>
          <a:bodyPr/>
          <a:lstStyle/>
          <a:p>
            <a:r>
              <a:rPr lang="en-US" sz="1400" b="1" dirty="0">
                <a:solidFill>
                  <a:srgbClr val="002060"/>
                </a:solidFill>
                <a:cs typeface="Helvetica" panose="020B0604020202020204" pitchFamily="34" charset="0"/>
              </a:rPr>
              <a:t>TOC</a:t>
            </a:r>
          </a:p>
          <a:p>
            <a:pPr lvl="1"/>
            <a:r>
              <a:rPr lang="en-US" sz="1400" b="1" dirty="0">
                <a:solidFill>
                  <a:srgbClr val="002060"/>
                </a:solidFill>
              </a:rPr>
              <a:t>Documents to evidence if the CM team developed and implemented care transition protocols which may include but not limited to</a:t>
            </a:r>
            <a:r>
              <a:rPr lang="en-US" sz="1400" dirty="0">
                <a:solidFill>
                  <a:srgbClr val="002060"/>
                </a:solidFill>
              </a:rPr>
              <a:t>:</a:t>
            </a:r>
            <a:endParaRPr lang="en-US" sz="1400" dirty="0">
              <a:solidFill>
                <a:srgbClr val="002060"/>
              </a:solidFill>
              <a:cs typeface="Helvetica" panose="020B0604020202020204" pitchFamily="34" charset="0"/>
            </a:endParaRPr>
          </a:p>
          <a:p>
            <a:pPr lvl="2"/>
            <a:r>
              <a:rPr lang="en-US" sz="1400" dirty="0">
                <a:solidFill>
                  <a:srgbClr val="002060"/>
                </a:solidFill>
              </a:rPr>
              <a:t>Discharge planning and/or care setting transition discussions with member and/or member representative</a:t>
            </a:r>
          </a:p>
          <a:p>
            <a:pPr lvl="2"/>
            <a:r>
              <a:rPr lang="en-US" sz="1400" dirty="0">
                <a:solidFill>
                  <a:srgbClr val="002060"/>
                </a:solidFill>
              </a:rPr>
              <a:t>Evidence that the member's PCP was notified of the transition</a:t>
            </a:r>
          </a:p>
          <a:p>
            <a:pPr lvl="2"/>
            <a:r>
              <a:rPr lang="en-US" sz="1400" dirty="0">
                <a:solidFill>
                  <a:srgbClr val="002060"/>
                </a:solidFill>
              </a:rPr>
              <a:t>Evidence of a completed follow-up visit post discharge.</a:t>
            </a:r>
          </a:p>
          <a:p>
            <a:pPr lvl="2"/>
            <a:r>
              <a:rPr lang="en-US" sz="1400" dirty="0">
                <a:solidFill>
                  <a:srgbClr val="002060"/>
                </a:solidFill>
              </a:rPr>
              <a:t>Evidence of follow-up appointment scheduled with the PCP and/or specialist(s)</a:t>
            </a:r>
          </a:p>
          <a:p>
            <a:pPr lvl="2"/>
            <a:r>
              <a:rPr lang="en-US" sz="1400" dirty="0">
                <a:solidFill>
                  <a:srgbClr val="002060"/>
                </a:solidFill>
              </a:rPr>
              <a:t>Evidence CM outreached the member and the clinic to secure a follow up appointment</a:t>
            </a:r>
          </a:p>
          <a:p>
            <a:pPr lvl="2"/>
            <a:r>
              <a:rPr lang="en-US" sz="1400" dirty="0">
                <a:solidFill>
                  <a:srgbClr val="002060"/>
                </a:solidFill>
              </a:rPr>
              <a:t>Evidence CM team coordinated with the PCPs/Specialist clinic for member's follow-up appointment post discharge</a:t>
            </a:r>
          </a:p>
          <a:p>
            <a:pPr lvl="2"/>
            <a:r>
              <a:rPr lang="en-US" sz="1400" b="1" dirty="0">
                <a:solidFill>
                  <a:srgbClr val="002060"/>
                </a:solidFill>
              </a:rPr>
              <a:t>TOC assessment if available</a:t>
            </a:r>
          </a:p>
          <a:p>
            <a:pPr lvl="1"/>
            <a:r>
              <a:rPr lang="en-US" sz="1400" b="1" dirty="0">
                <a:solidFill>
                  <a:srgbClr val="002060"/>
                </a:solidFill>
                <a:cs typeface="Helvetica" panose="020B0604020202020204" pitchFamily="34" charset="0"/>
              </a:rPr>
              <a:t>Case management and/or ICT notes related to the recent TOC.</a:t>
            </a:r>
          </a:p>
          <a:p>
            <a:pPr lvl="2"/>
            <a:r>
              <a:rPr lang="en-US" sz="1400" dirty="0">
                <a:solidFill>
                  <a:srgbClr val="002060"/>
                </a:solidFill>
                <a:cs typeface="Helvetica" panose="020B0604020202020204" pitchFamily="34" charset="0"/>
              </a:rPr>
              <a:t>Member education</a:t>
            </a:r>
          </a:p>
          <a:p>
            <a:pPr lvl="2"/>
            <a:r>
              <a:rPr lang="en-US" sz="1400" dirty="0">
                <a:solidFill>
                  <a:srgbClr val="002060"/>
                </a:solidFill>
                <a:cs typeface="Helvetica" panose="020B0604020202020204" pitchFamily="34" charset="0"/>
              </a:rPr>
              <a:t>DME coordination</a:t>
            </a:r>
          </a:p>
          <a:p>
            <a:pPr lvl="2"/>
            <a:r>
              <a:rPr lang="en-US" sz="1400" dirty="0">
                <a:solidFill>
                  <a:srgbClr val="002060"/>
                </a:solidFill>
                <a:cs typeface="Helvetica" panose="020B0604020202020204" pitchFamily="34" charset="0"/>
              </a:rPr>
              <a:t>Medication review</a:t>
            </a:r>
          </a:p>
          <a:p>
            <a:pPr lvl="2"/>
            <a:r>
              <a:rPr lang="en-US" sz="1400" dirty="0">
                <a:solidFill>
                  <a:srgbClr val="002060"/>
                </a:solidFill>
                <a:cs typeface="Helvetica" panose="020B0604020202020204" pitchFamily="34" charset="0"/>
              </a:rPr>
              <a:t>Referral</a:t>
            </a:r>
          </a:p>
          <a:p>
            <a:pPr lvl="1"/>
            <a:r>
              <a:rPr lang="en-US" sz="1400" b="1" dirty="0">
                <a:solidFill>
                  <a:srgbClr val="002060"/>
                </a:solidFill>
                <a:cs typeface="Helvetica" panose="020B0604020202020204" pitchFamily="34" charset="0"/>
              </a:rPr>
              <a:t>ICP update based on the TOC event</a:t>
            </a:r>
          </a:p>
          <a:p>
            <a:pPr lvl="1"/>
            <a:r>
              <a:rPr lang="en-US" sz="1400" b="1" dirty="0">
                <a:solidFill>
                  <a:srgbClr val="002060"/>
                </a:solidFill>
                <a:cs typeface="Helvetica" panose="020B0604020202020204" pitchFamily="34" charset="0"/>
              </a:rPr>
              <a:t>Member, PCP/specialist, &amp; ICT correspondence related to the TOC</a:t>
            </a:r>
          </a:p>
          <a:p>
            <a:endParaRPr lang="en-US" dirty="0"/>
          </a:p>
        </p:txBody>
      </p:sp>
    </p:spTree>
    <p:extLst>
      <p:ext uri="{BB962C8B-B14F-4D97-AF65-F5344CB8AC3E}">
        <p14:creationId xmlns:p14="http://schemas.microsoft.com/office/powerpoint/2010/main" val="3989039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5791B-53E4-F863-5D79-7AB5888308E7}"/>
              </a:ext>
            </a:extLst>
          </p:cNvPr>
          <p:cNvSpPr>
            <a:spLocks noGrp="1"/>
          </p:cNvSpPr>
          <p:nvPr>
            <p:ph type="title"/>
          </p:nvPr>
        </p:nvSpPr>
        <p:spPr/>
        <p:txBody>
          <a:bodyPr/>
          <a:lstStyle/>
          <a:p>
            <a:r>
              <a:rPr lang="en-US" sz="1400" dirty="0">
                <a:solidFill>
                  <a:srgbClr val="0070C0"/>
                </a:solidFill>
              </a:rPr>
              <a:t>Continued  </a:t>
            </a:r>
            <a:r>
              <a:rPr lang="en-US" dirty="0">
                <a:solidFill>
                  <a:srgbClr val="0070C0"/>
                </a:solidFill>
              </a:rPr>
              <a:t>- Request for Documentation/Evidence </a:t>
            </a:r>
          </a:p>
        </p:txBody>
      </p:sp>
      <p:sp>
        <p:nvSpPr>
          <p:cNvPr id="4" name="Slide Number Placeholder 3">
            <a:extLst>
              <a:ext uri="{FF2B5EF4-FFF2-40B4-BE49-F238E27FC236}">
                <a16:creationId xmlns:a16="http://schemas.microsoft.com/office/drawing/2014/main" id="{2C9B3D6F-4F8D-09ED-FA14-F166658D5EDF}"/>
              </a:ext>
            </a:extLst>
          </p:cNvPr>
          <p:cNvSpPr>
            <a:spLocks noGrp="1"/>
          </p:cNvSpPr>
          <p:nvPr>
            <p:ph type="sldNum" sz="quarter" idx="12"/>
          </p:nvPr>
        </p:nvSpPr>
        <p:spPr/>
        <p:txBody>
          <a:bodyPr/>
          <a:lstStyle/>
          <a:p>
            <a:r>
              <a:rPr lang="en-US" dirty="0"/>
              <a:t>  Corporate Compliance Monitoring – Annual PPG Training | 22</a:t>
            </a:r>
          </a:p>
        </p:txBody>
      </p:sp>
      <p:sp>
        <p:nvSpPr>
          <p:cNvPr id="5" name="Content Placeholder 4">
            <a:extLst>
              <a:ext uri="{FF2B5EF4-FFF2-40B4-BE49-F238E27FC236}">
                <a16:creationId xmlns:a16="http://schemas.microsoft.com/office/drawing/2014/main" id="{84B03B25-FF0F-A34C-55EB-6006AA688936}"/>
              </a:ext>
            </a:extLst>
          </p:cNvPr>
          <p:cNvSpPr>
            <a:spLocks noGrp="1"/>
          </p:cNvSpPr>
          <p:nvPr>
            <p:ph idx="13"/>
          </p:nvPr>
        </p:nvSpPr>
        <p:spPr>
          <a:xfrm>
            <a:off x="942974" y="1405245"/>
            <a:ext cx="7886700" cy="4351338"/>
          </a:xfrm>
        </p:spPr>
        <p:txBody>
          <a:bodyPr/>
          <a:lstStyle/>
          <a:p>
            <a:r>
              <a:rPr lang="en-US" sz="1350" b="1" dirty="0">
                <a:solidFill>
                  <a:srgbClr val="002060"/>
                </a:solidFill>
                <a:cs typeface="Helvetica" panose="020B0604020202020204" pitchFamily="34" charset="0"/>
              </a:rPr>
              <a:t>ICP Communication Evidence</a:t>
            </a:r>
          </a:p>
          <a:p>
            <a:pPr lvl="1"/>
            <a:r>
              <a:rPr lang="en-US" sz="1350" dirty="0">
                <a:solidFill>
                  <a:srgbClr val="002060"/>
                </a:solidFill>
              </a:rPr>
              <a:t>Provide evidence of </a:t>
            </a:r>
            <a:r>
              <a:rPr lang="en-US" sz="1350" dirty="0">
                <a:solidFill>
                  <a:srgbClr val="002060"/>
                </a:solidFill>
                <a:cs typeface="Helvetica" panose="020B0604020202020204" pitchFamily="34" charset="0"/>
              </a:rPr>
              <a:t>written/electronic communication of ICP to Member and PCP/Provider</a:t>
            </a:r>
          </a:p>
          <a:p>
            <a:pPr lvl="1"/>
            <a:r>
              <a:rPr lang="en-US" sz="1350" dirty="0">
                <a:solidFill>
                  <a:srgbClr val="002060"/>
                </a:solidFill>
              </a:rPr>
              <a:t>Evidence of  ICP mailed to member </a:t>
            </a:r>
          </a:p>
          <a:p>
            <a:pPr lvl="2"/>
            <a:r>
              <a:rPr lang="en-US" sz="1350" dirty="0">
                <a:solidFill>
                  <a:srgbClr val="002060"/>
                </a:solidFill>
              </a:rPr>
              <a:t>This may include ICP cover letter </a:t>
            </a:r>
            <a:r>
              <a:rPr lang="en-US" sz="1350" dirty="0">
                <a:solidFill>
                  <a:srgbClr val="002060"/>
                </a:solidFill>
                <a:cs typeface="Helvetica" panose="020B0604020202020204" pitchFamily="34" charset="0"/>
              </a:rPr>
              <a:t>and/or ICP mailed to member </a:t>
            </a:r>
            <a:endParaRPr lang="en-US" sz="1350" dirty="0">
              <a:solidFill>
                <a:srgbClr val="002060"/>
              </a:solidFill>
            </a:endParaRPr>
          </a:p>
          <a:p>
            <a:pPr lvl="2"/>
            <a:r>
              <a:rPr lang="en-US" sz="1350" dirty="0">
                <a:solidFill>
                  <a:srgbClr val="002060"/>
                </a:solidFill>
              </a:rPr>
              <a:t>Evidence of a physical copy of the ICP sent </a:t>
            </a:r>
            <a:r>
              <a:rPr lang="en-US" sz="1350" dirty="0">
                <a:solidFill>
                  <a:srgbClr val="FF0000"/>
                </a:solidFill>
                <a:cs typeface="Helvetica" panose="020B0604020202020204" pitchFamily="34" charset="0"/>
              </a:rPr>
              <a:t>in member's </a:t>
            </a:r>
            <a:r>
              <a:rPr lang="en-US" sz="1350" u="sng" dirty="0">
                <a:solidFill>
                  <a:srgbClr val="FF0000"/>
                </a:solidFill>
                <a:cs typeface="Helvetica" panose="020B0604020202020204" pitchFamily="34" charset="0"/>
              </a:rPr>
              <a:t>preferred language</a:t>
            </a:r>
            <a:r>
              <a:rPr lang="en-US" sz="1350" dirty="0">
                <a:solidFill>
                  <a:srgbClr val="FF0000"/>
                </a:solidFill>
                <a:cs typeface="Helvetica" panose="020B0604020202020204" pitchFamily="34" charset="0"/>
              </a:rPr>
              <a:t> </a:t>
            </a:r>
            <a:r>
              <a:rPr lang="en-US" sz="1350" dirty="0">
                <a:solidFill>
                  <a:srgbClr val="002060"/>
                </a:solidFill>
                <a:cs typeface="Helvetica" panose="020B0604020202020204" pitchFamily="34" charset="0"/>
              </a:rPr>
              <a:t>or alternate format as needed</a:t>
            </a:r>
          </a:p>
          <a:p>
            <a:pPr lvl="3"/>
            <a:r>
              <a:rPr lang="en-US" sz="1350" dirty="0">
                <a:solidFill>
                  <a:srgbClr val="FF0000"/>
                </a:solidFill>
                <a:cs typeface="Helvetica" panose="020B0604020202020204" pitchFamily="34" charset="0"/>
              </a:rPr>
              <a:t>PPGs are expected to evidence at least initial and annual translated ICPs</a:t>
            </a:r>
          </a:p>
          <a:p>
            <a:pPr lvl="2"/>
            <a:r>
              <a:rPr lang="en-US" sz="1350" dirty="0">
                <a:solidFill>
                  <a:srgbClr val="002060"/>
                </a:solidFill>
              </a:rPr>
              <a:t>Evidence that the Language Assistance Notice (LAN) "Taglines" (also known as language sheet) insert is included </a:t>
            </a:r>
          </a:p>
          <a:p>
            <a:pPr lvl="2"/>
            <a:r>
              <a:rPr lang="en-US" sz="1350" dirty="0">
                <a:solidFill>
                  <a:srgbClr val="002060"/>
                </a:solidFill>
              </a:rPr>
              <a:t>ICP mailed in an alternate format if needed</a:t>
            </a:r>
            <a:endParaRPr lang="en-US" sz="1350" dirty="0">
              <a:solidFill>
                <a:srgbClr val="002060"/>
              </a:solidFill>
              <a:cs typeface="Helvetica" panose="020B0604020202020204" pitchFamily="34" charset="0"/>
            </a:endParaRPr>
          </a:p>
          <a:p>
            <a:r>
              <a:rPr lang="en-US" sz="1350" b="1" dirty="0">
                <a:solidFill>
                  <a:srgbClr val="002060"/>
                </a:solidFill>
                <a:cs typeface="Helvetica" panose="020B0604020202020204" pitchFamily="34" charset="0"/>
              </a:rPr>
              <a:t>ICT</a:t>
            </a:r>
          </a:p>
          <a:p>
            <a:pPr lvl="1"/>
            <a:r>
              <a:rPr lang="en-US" sz="1350" dirty="0">
                <a:solidFill>
                  <a:srgbClr val="002060"/>
                </a:solidFill>
                <a:cs typeface="Helvetica" panose="020B0604020202020204" pitchFamily="34" charset="0"/>
              </a:rPr>
              <a:t>ICT Meeting notes </a:t>
            </a:r>
          </a:p>
          <a:p>
            <a:pPr lvl="1"/>
            <a:r>
              <a:rPr lang="en-US" sz="1350" dirty="0">
                <a:solidFill>
                  <a:srgbClr val="002060"/>
                </a:solidFill>
                <a:cs typeface="Helvetica" panose="020B0604020202020204" pitchFamily="34" charset="0"/>
              </a:rPr>
              <a:t>ICT attendees (Full name and title)</a:t>
            </a:r>
          </a:p>
          <a:p>
            <a:pPr lvl="2"/>
            <a:r>
              <a:rPr lang="en-US" sz="1350" dirty="0">
                <a:solidFill>
                  <a:srgbClr val="002060"/>
                </a:solidFill>
                <a:cs typeface="Helvetica" panose="020B0604020202020204" pitchFamily="34" charset="0"/>
              </a:rPr>
              <a:t>For member with Dementia care needs – please provide proof of Dementia Care training evidence.</a:t>
            </a:r>
          </a:p>
          <a:p>
            <a:pPr lvl="1"/>
            <a:r>
              <a:rPr lang="en-US" sz="1350" dirty="0">
                <a:solidFill>
                  <a:srgbClr val="002060"/>
                </a:solidFill>
                <a:cs typeface="Helvetica" panose="020B0604020202020204" pitchFamily="34" charset="0"/>
              </a:rPr>
              <a:t>Member &amp; PCP Involvement: e.g., ICT meeting attendee lists, PCP &amp; Member interaction with ICT members, ICT invitation to member and PCP etc.)</a:t>
            </a:r>
          </a:p>
          <a:p>
            <a:endParaRPr lang="en-US" dirty="0"/>
          </a:p>
        </p:txBody>
      </p:sp>
    </p:spTree>
    <p:extLst>
      <p:ext uri="{BB962C8B-B14F-4D97-AF65-F5344CB8AC3E}">
        <p14:creationId xmlns:p14="http://schemas.microsoft.com/office/powerpoint/2010/main" val="2388402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0BCE0-ACDD-4522-1CA3-4850596042D1}"/>
              </a:ext>
            </a:extLst>
          </p:cNvPr>
          <p:cNvSpPr>
            <a:spLocks noGrp="1"/>
          </p:cNvSpPr>
          <p:nvPr>
            <p:ph type="title"/>
          </p:nvPr>
        </p:nvSpPr>
        <p:spPr/>
        <p:txBody>
          <a:bodyPr/>
          <a:lstStyle/>
          <a:p>
            <a:r>
              <a:rPr lang="en-US" sz="1400" dirty="0">
                <a:solidFill>
                  <a:srgbClr val="0070C0"/>
                </a:solidFill>
                <a:latin typeface="Calibri" panose="020F0502020204030204"/>
              </a:rPr>
              <a:t>Continued  </a:t>
            </a:r>
            <a:r>
              <a:rPr lang="en-US" dirty="0">
                <a:solidFill>
                  <a:srgbClr val="0070C0"/>
                </a:solidFill>
                <a:latin typeface="Calibri" panose="020F0502020204030204"/>
              </a:rPr>
              <a:t>- </a:t>
            </a:r>
            <a:r>
              <a:rPr lang="en-US" dirty="0">
                <a:solidFill>
                  <a:srgbClr val="0070C0"/>
                </a:solidFill>
              </a:rPr>
              <a:t>Request for Documentation/Evidence </a:t>
            </a:r>
          </a:p>
        </p:txBody>
      </p:sp>
      <p:sp>
        <p:nvSpPr>
          <p:cNvPr id="4" name="Slide Number Placeholder 3">
            <a:extLst>
              <a:ext uri="{FF2B5EF4-FFF2-40B4-BE49-F238E27FC236}">
                <a16:creationId xmlns:a16="http://schemas.microsoft.com/office/drawing/2014/main" id="{1BAD5199-B631-64BF-C7B8-2A15925F2EAF}"/>
              </a:ext>
            </a:extLst>
          </p:cNvPr>
          <p:cNvSpPr>
            <a:spLocks noGrp="1"/>
          </p:cNvSpPr>
          <p:nvPr>
            <p:ph type="sldNum" sz="quarter" idx="12"/>
          </p:nvPr>
        </p:nvSpPr>
        <p:spPr/>
        <p:txBody>
          <a:bodyPr/>
          <a:lstStyle/>
          <a:p>
            <a:r>
              <a:rPr lang="en-US" dirty="0"/>
              <a:t>  Corporate Compliance Monitoring – 2026 Annual PPG Training  | 23</a:t>
            </a:r>
          </a:p>
        </p:txBody>
      </p:sp>
      <p:sp>
        <p:nvSpPr>
          <p:cNvPr id="5" name="Content Placeholder 4">
            <a:extLst>
              <a:ext uri="{FF2B5EF4-FFF2-40B4-BE49-F238E27FC236}">
                <a16:creationId xmlns:a16="http://schemas.microsoft.com/office/drawing/2014/main" id="{C849FF3C-DE22-259E-7F99-899FBD4A76BF}"/>
              </a:ext>
            </a:extLst>
          </p:cNvPr>
          <p:cNvSpPr>
            <a:spLocks noGrp="1"/>
          </p:cNvSpPr>
          <p:nvPr>
            <p:ph idx="13"/>
          </p:nvPr>
        </p:nvSpPr>
        <p:spPr>
          <a:xfrm>
            <a:off x="914400" y="1148069"/>
            <a:ext cx="7886700" cy="4351338"/>
          </a:xfrm>
        </p:spPr>
        <p:txBody>
          <a:bodyPr/>
          <a:lstStyle/>
          <a:p>
            <a:r>
              <a:rPr lang="en-US" sz="1400" b="1" dirty="0">
                <a:solidFill>
                  <a:srgbClr val="002060"/>
                </a:solidFill>
                <a:cs typeface="Helvetica" panose="020B0604020202020204" pitchFamily="34" charset="0"/>
              </a:rPr>
              <a:t>MOC Training</a:t>
            </a:r>
          </a:p>
          <a:p>
            <a:pPr lvl="1"/>
            <a:r>
              <a:rPr lang="en-US" sz="1400" dirty="0">
                <a:solidFill>
                  <a:srgbClr val="002060"/>
                </a:solidFill>
                <a:cs typeface="Helvetica" panose="020B0604020202020204" pitchFamily="34" charset="0"/>
              </a:rPr>
              <a:t>MOC training evidence of staff—this could be an attestation, sign in sheet, certificate.</a:t>
            </a:r>
          </a:p>
          <a:p>
            <a:pPr lvl="1"/>
            <a:r>
              <a:rPr lang="en-US" sz="1400" b="1" dirty="0">
                <a:solidFill>
                  <a:srgbClr val="002060"/>
                </a:solidFill>
                <a:cs typeface="Helvetica" panose="020B0604020202020204" pitchFamily="34" charset="0"/>
              </a:rPr>
              <a:t>Please make sure to submit evidence of MOC training evidence for each ICT attendee</a:t>
            </a:r>
            <a:endParaRPr lang="en-US" sz="1400" b="1" u="sng" dirty="0">
              <a:solidFill>
                <a:srgbClr val="002060"/>
              </a:solidFill>
              <a:cs typeface="Helvetica" panose="020B0604020202020204" pitchFamily="34" charset="0"/>
            </a:endParaRPr>
          </a:p>
          <a:p>
            <a:r>
              <a:rPr lang="en-US" sz="1400" b="1" dirty="0">
                <a:solidFill>
                  <a:srgbClr val="002060"/>
                </a:solidFill>
                <a:cs typeface="Helvetica" panose="020B0604020202020204" pitchFamily="34" charset="0"/>
              </a:rPr>
              <a:t>Face to Face Visits</a:t>
            </a:r>
          </a:p>
          <a:p>
            <a:pPr lvl="1"/>
            <a:r>
              <a:rPr lang="en-US" sz="1400" dirty="0">
                <a:solidFill>
                  <a:srgbClr val="002060"/>
                </a:solidFill>
                <a:cs typeface="Helvetica" panose="020B0604020202020204" pitchFamily="34" charset="0"/>
              </a:rPr>
              <a:t>Provide evidence that member had a face-to-face visit with their PCP, ICT or health plan care coordinator within the last 12 months. </a:t>
            </a:r>
          </a:p>
          <a:p>
            <a:pPr lvl="1"/>
            <a:r>
              <a:rPr lang="en-US" sz="1400" dirty="0">
                <a:solidFill>
                  <a:srgbClr val="002060"/>
                </a:solidFill>
                <a:cs typeface="Helvetica" panose="020B0604020202020204" pitchFamily="34" charset="0"/>
              </a:rPr>
              <a:t>Visits must be in-person or through a real-time video call if member accepts</a:t>
            </a:r>
          </a:p>
          <a:p>
            <a:pPr lvl="1"/>
            <a:r>
              <a:rPr lang="en-US" sz="1400" dirty="0">
                <a:solidFill>
                  <a:srgbClr val="002060"/>
                </a:solidFill>
                <a:cs typeface="Helvetica" panose="020B0604020202020204" pitchFamily="34" charset="0"/>
              </a:rPr>
              <a:t>Evidence submitted can include call logs, encounter/claims data within the last 12 months from either enrollment date or previous face to face visit</a:t>
            </a:r>
          </a:p>
          <a:p>
            <a:pPr lvl="1"/>
            <a:r>
              <a:rPr lang="en-US" sz="1400" dirty="0">
                <a:solidFill>
                  <a:srgbClr val="002060"/>
                </a:solidFill>
                <a:cs typeface="Helvetica" panose="020B0604020202020204" pitchFamily="34" charset="0"/>
              </a:rPr>
              <a:t>If there is no face-to-face visit within the last 12 months, submit proof of member or PCP outreach (telephonic/mail) to encourage member to complete their face-to-face visits with their provider </a:t>
            </a:r>
          </a:p>
          <a:p>
            <a:pPr marL="0" indent="0">
              <a:buNone/>
            </a:pPr>
            <a:r>
              <a:rPr lang="en-US" b="1" dirty="0">
                <a:solidFill>
                  <a:srgbClr val="FF0000"/>
                </a:solidFill>
              </a:rPr>
              <a:t>Reminders:</a:t>
            </a:r>
          </a:p>
          <a:p>
            <a:r>
              <a:rPr lang="en-US" dirty="0">
                <a:solidFill>
                  <a:srgbClr val="002060"/>
                </a:solidFill>
              </a:rPr>
              <a:t>Ensure the PDF is clear, searchable, and not a picture format.</a:t>
            </a:r>
          </a:p>
          <a:p>
            <a:r>
              <a:rPr lang="en-US" dirty="0">
                <a:solidFill>
                  <a:srgbClr val="002060"/>
                </a:solidFill>
              </a:rPr>
              <a:t>Check all documents before submission for completeness and accuracy.</a:t>
            </a:r>
          </a:p>
          <a:p>
            <a:r>
              <a:rPr lang="en-US" dirty="0">
                <a:solidFill>
                  <a:srgbClr val="002060"/>
                </a:solidFill>
              </a:rPr>
              <a:t>If a caregiver assessment was completed at the PPG level, please attach those as well.</a:t>
            </a:r>
          </a:p>
          <a:p>
            <a:r>
              <a:rPr lang="en-US" dirty="0">
                <a:solidFill>
                  <a:srgbClr val="002060"/>
                </a:solidFill>
              </a:rPr>
              <a:t>Late submissions, including overdue extensions, will receive a default score of zero (failed case).</a:t>
            </a:r>
          </a:p>
          <a:p>
            <a:endParaRPr lang="en-US" dirty="0"/>
          </a:p>
        </p:txBody>
      </p:sp>
    </p:spTree>
    <p:extLst>
      <p:ext uri="{BB962C8B-B14F-4D97-AF65-F5344CB8AC3E}">
        <p14:creationId xmlns:p14="http://schemas.microsoft.com/office/powerpoint/2010/main" val="10892333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8B2BC3F-5352-6125-2258-F3A8D9E5F131}"/>
              </a:ext>
            </a:extLst>
          </p:cNvPr>
          <p:cNvSpPr>
            <a:spLocks noGrp="1"/>
          </p:cNvSpPr>
          <p:nvPr>
            <p:ph idx="13"/>
          </p:nvPr>
        </p:nvSpPr>
        <p:spPr>
          <a:xfrm>
            <a:off x="962477" y="1812963"/>
            <a:ext cx="7886700" cy="4351338"/>
          </a:xfrm>
        </p:spPr>
        <p:txBody>
          <a:bodyPr/>
          <a:lstStyle/>
          <a:p>
            <a:pPr marL="0" indent="0">
              <a:buNone/>
            </a:pPr>
            <a:r>
              <a:rPr lang="en-US" sz="4400" b="1" i="1" dirty="0">
                <a:solidFill>
                  <a:srgbClr val="0070C0"/>
                </a:solidFill>
                <a:effectLst>
                  <a:outerShdw blurRad="38100" dist="38100" dir="2700000" algn="tl">
                    <a:srgbClr val="000000">
                      <a:alpha val="43137"/>
                    </a:srgbClr>
                  </a:outerShdw>
                </a:effectLst>
              </a:rPr>
              <a:t>D-SNP CC Case File Review</a:t>
            </a:r>
            <a:br>
              <a:rPr lang="en-US" sz="4400" b="1" i="1" dirty="0">
                <a:solidFill>
                  <a:srgbClr val="0070C0"/>
                </a:solidFill>
                <a:effectLst>
                  <a:outerShdw blurRad="38100" dist="38100" dir="2700000" algn="tl">
                    <a:srgbClr val="000000">
                      <a:alpha val="43137"/>
                    </a:srgbClr>
                  </a:outerShdw>
                </a:effectLst>
              </a:rPr>
            </a:br>
            <a:r>
              <a:rPr lang="en-US" sz="4400" b="1" i="1" dirty="0">
                <a:solidFill>
                  <a:srgbClr val="0070C0"/>
                </a:solidFill>
                <a:effectLst>
                  <a:outerShdw blurRad="38100" dist="38100" dir="2700000" algn="tl">
                    <a:srgbClr val="000000">
                      <a:alpha val="43137"/>
                    </a:srgbClr>
                  </a:outerShdw>
                </a:effectLst>
              </a:rPr>
              <a:t>Elements and How to Pass</a:t>
            </a:r>
            <a:endParaRPr lang="en-US" sz="4400" b="1" dirty="0">
              <a:solidFill>
                <a:srgbClr val="0070C0"/>
              </a:solidFill>
            </a:endParaRPr>
          </a:p>
        </p:txBody>
      </p:sp>
      <p:pic>
        <p:nvPicPr>
          <p:cNvPr id="6" name="Picture 5">
            <a:extLst>
              <a:ext uri="{FF2B5EF4-FFF2-40B4-BE49-F238E27FC236}">
                <a16:creationId xmlns:a16="http://schemas.microsoft.com/office/drawing/2014/main" id="{BA43E3F7-06C8-BBCE-9296-044329DBFBAC}"/>
              </a:ext>
            </a:extLst>
          </p:cNvPr>
          <p:cNvPicPr>
            <a:picLocks noChangeAspect="1"/>
          </p:cNvPicPr>
          <p:nvPr/>
        </p:nvPicPr>
        <p:blipFill>
          <a:blip r:embed="rId2"/>
          <a:stretch>
            <a:fillRect/>
          </a:stretch>
        </p:blipFill>
        <p:spPr>
          <a:xfrm>
            <a:off x="3343564" y="3429000"/>
            <a:ext cx="2719551" cy="2678565"/>
          </a:xfrm>
          <a:prstGeom prst="ellipse">
            <a:avLst/>
          </a:prstGeom>
          <a:ln>
            <a:solidFill>
              <a:srgbClr val="FF0000"/>
            </a:solidFill>
          </a:ln>
          <a:effectLst>
            <a:softEdge rad="112500"/>
          </a:effectLst>
        </p:spPr>
      </p:pic>
    </p:spTree>
    <p:extLst>
      <p:ext uri="{BB962C8B-B14F-4D97-AF65-F5344CB8AC3E}">
        <p14:creationId xmlns:p14="http://schemas.microsoft.com/office/powerpoint/2010/main" val="26225359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C0770-E6C0-F4B8-B9E3-E61544E4B11E}"/>
              </a:ext>
            </a:extLst>
          </p:cNvPr>
          <p:cNvSpPr>
            <a:spLocks noGrp="1"/>
          </p:cNvSpPr>
          <p:nvPr>
            <p:ph type="title"/>
          </p:nvPr>
        </p:nvSpPr>
        <p:spPr/>
        <p:txBody>
          <a:bodyPr/>
          <a:lstStyle/>
          <a:p>
            <a:r>
              <a:rPr lang="en-US" sz="3200" dirty="0">
                <a:solidFill>
                  <a:srgbClr val="0070C0"/>
                </a:solidFill>
              </a:rPr>
              <a:t>Case File Review Elements</a:t>
            </a:r>
            <a:br>
              <a:rPr lang="en-US" sz="4000" dirty="0"/>
            </a:br>
            <a:endParaRPr lang="en-US" dirty="0"/>
          </a:p>
        </p:txBody>
      </p:sp>
      <p:sp>
        <p:nvSpPr>
          <p:cNvPr id="4" name="Slide Number Placeholder 3">
            <a:extLst>
              <a:ext uri="{FF2B5EF4-FFF2-40B4-BE49-F238E27FC236}">
                <a16:creationId xmlns:a16="http://schemas.microsoft.com/office/drawing/2014/main" id="{A477EBF4-5522-8E7D-B107-61A3452BC47A}"/>
              </a:ext>
            </a:extLst>
          </p:cNvPr>
          <p:cNvSpPr>
            <a:spLocks noGrp="1"/>
          </p:cNvSpPr>
          <p:nvPr>
            <p:ph type="sldNum" sz="quarter" idx="12"/>
          </p:nvPr>
        </p:nvSpPr>
        <p:spPr/>
        <p:txBody>
          <a:bodyPr/>
          <a:lstStyle/>
          <a:p>
            <a:r>
              <a:rPr lang="en-US" dirty="0"/>
              <a:t> Corporate Compliance Monitoring – 2026 Annual PPG Training  | 24</a:t>
            </a:r>
          </a:p>
        </p:txBody>
      </p:sp>
      <p:sp>
        <p:nvSpPr>
          <p:cNvPr id="5" name="Content Placeholder 4">
            <a:extLst>
              <a:ext uri="{FF2B5EF4-FFF2-40B4-BE49-F238E27FC236}">
                <a16:creationId xmlns:a16="http://schemas.microsoft.com/office/drawing/2014/main" id="{14F1CA7B-4569-C6C4-A22E-236F7E93FE94}"/>
              </a:ext>
            </a:extLst>
          </p:cNvPr>
          <p:cNvSpPr>
            <a:spLocks noGrp="1"/>
          </p:cNvSpPr>
          <p:nvPr>
            <p:ph idx="13"/>
          </p:nvPr>
        </p:nvSpPr>
        <p:spPr>
          <a:xfrm>
            <a:off x="799602" y="1397902"/>
            <a:ext cx="2646876" cy="5287945"/>
          </a:xfrm>
        </p:spPr>
        <p:txBody>
          <a:bodyPr/>
          <a:lstStyle/>
          <a:p>
            <a:pPr>
              <a:lnSpc>
                <a:spcPct val="150000"/>
              </a:lnSpc>
            </a:pPr>
            <a:r>
              <a:rPr lang="en-US" sz="1100" b="1" dirty="0">
                <a:solidFill>
                  <a:srgbClr val="002060"/>
                </a:solidFill>
              </a:rPr>
              <a:t>Outreach</a:t>
            </a:r>
          </a:p>
          <a:p>
            <a:pPr>
              <a:lnSpc>
                <a:spcPct val="150000"/>
              </a:lnSpc>
            </a:pPr>
            <a:r>
              <a:rPr lang="en-US" sz="1100" b="1" dirty="0">
                <a:solidFill>
                  <a:srgbClr val="002060"/>
                </a:solidFill>
              </a:rPr>
              <a:t>ICP Available</a:t>
            </a:r>
          </a:p>
          <a:p>
            <a:pPr>
              <a:lnSpc>
                <a:spcPct val="150000"/>
              </a:lnSpc>
            </a:pPr>
            <a:r>
              <a:rPr lang="en-US" sz="1100" b="1" dirty="0">
                <a:solidFill>
                  <a:srgbClr val="002060"/>
                </a:solidFill>
              </a:rPr>
              <a:t>ICP Mapping to HRA	</a:t>
            </a:r>
          </a:p>
          <a:p>
            <a:pPr>
              <a:lnSpc>
                <a:spcPct val="150000"/>
              </a:lnSpc>
            </a:pPr>
            <a:r>
              <a:rPr lang="en-US" sz="1100" b="1" dirty="0">
                <a:solidFill>
                  <a:srgbClr val="002060"/>
                </a:solidFill>
              </a:rPr>
              <a:t>ICP Components</a:t>
            </a:r>
            <a:r>
              <a:rPr lang="en-US" sz="1100" dirty="0">
                <a:solidFill>
                  <a:srgbClr val="002060"/>
                </a:solidFill>
              </a:rPr>
              <a:t>	</a:t>
            </a:r>
          </a:p>
          <a:p>
            <a:pPr lvl="1">
              <a:lnSpc>
                <a:spcPct val="150000"/>
              </a:lnSpc>
            </a:pPr>
            <a:r>
              <a:rPr lang="en-US" sz="1100" dirty="0">
                <a:solidFill>
                  <a:srgbClr val="002060"/>
                </a:solidFill>
              </a:rPr>
              <a:t>Prioritized goals</a:t>
            </a:r>
          </a:p>
          <a:p>
            <a:pPr lvl="1">
              <a:lnSpc>
                <a:spcPct val="150000"/>
              </a:lnSpc>
            </a:pPr>
            <a:r>
              <a:rPr lang="en-US" sz="1100" dirty="0">
                <a:solidFill>
                  <a:srgbClr val="002060"/>
                </a:solidFill>
              </a:rPr>
              <a:t>Measurable Outcomes</a:t>
            </a:r>
          </a:p>
          <a:p>
            <a:pPr lvl="1">
              <a:lnSpc>
                <a:spcPct val="150000"/>
              </a:lnSpc>
            </a:pPr>
            <a:r>
              <a:rPr lang="en-US" sz="1100" dirty="0">
                <a:solidFill>
                  <a:srgbClr val="002060"/>
                </a:solidFill>
              </a:rPr>
              <a:t>Self-management goals</a:t>
            </a:r>
          </a:p>
          <a:p>
            <a:pPr lvl="1">
              <a:lnSpc>
                <a:spcPct val="150000"/>
              </a:lnSpc>
            </a:pPr>
            <a:r>
              <a:rPr lang="en-US" sz="1100" dirty="0">
                <a:solidFill>
                  <a:srgbClr val="002060"/>
                </a:solidFill>
              </a:rPr>
              <a:t>Caregiver strain or caregiver support needs</a:t>
            </a:r>
          </a:p>
          <a:p>
            <a:pPr lvl="1">
              <a:lnSpc>
                <a:spcPct val="150000"/>
              </a:lnSpc>
            </a:pPr>
            <a:r>
              <a:rPr lang="en-US" sz="1100" dirty="0">
                <a:solidFill>
                  <a:srgbClr val="002060"/>
                </a:solidFill>
              </a:rPr>
              <a:t>Goals based on medical records, claims, authorizations and pharmacy claims data etc. </a:t>
            </a:r>
          </a:p>
          <a:p>
            <a:pPr lvl="1">
              <a:lnSpc>
                <a:spcPct val="150000"/>
              </a:lnSpc>
            </a:pPr>
            <a:r>
              <a:rPr lang="en-US" sz="1100" dirty="0">
                <a:solidFill>
                  <a:srgbClr val="002060"/>
                </a:solidFill>
              </a:rPr>
              <a:t>Identification of goals whether met or not met</a:t>
            </a:r>
          </a:p>
          <a:p>
            <a:endParaRPr lang="en-US" dirty="0"/>
          </a:p>
        </p:txBody>
      </p:sp>
      <p:sp>
        <p:nvSpPr>
          <p:cNvPr id="7" name="TextBox 6">
            <a:extLst>
              <a:ext uri="{FF2B5EF4-FFF2-40B4-BE49-F238E27FC236}">
                <a16:creationId xmlns:a16="http://schemas.microsoft.com/office/drawing/2014/main" id="{1D8C390D-79EF-3071-9DC3-AC6D5589AC5F}"/>
              </a:ext>
            </a:extLst>
          </p:cNvPr>
          <p:cNvSpPr txBox="1"/>
          <p:nvPr/>
        </p:nvSpPr>
        <p:spPr>
          <a:xfrm>
            <a:off x="3446478" y="1404474"/>
            <a:ext cx="2401454" cy="4887941"/>
          </a:xfrm>
          <a:prstGeom prst="rect">
            <a:avLst/>
          </a:prstGeom>
          <a:noFill/>
        </p:spPr>
        <p:txBody>
          <a:bodyPr wrap="square">
            <a:spAutoFit/>
          </a:bodyPr>
          <a:lstStyle/>
          <a:p>
            <a:pPr marL="171450" indent="-171450">
              <a:lnSpc>
                <a:spcPct val="150000"/>
              </a:lnSpc>
              <a:spcBef>
                <a:spcPts val="1000"/>
              </a:spcBef>
              <a:buClr>
                <a:srgbClr val="F9A13A"/>
              </a:buClr>
              <a:buFont typeface="Arial" panose="020B0604020202020204" pitchFamily="34" charset="0"/>
              <a:buChar char="•"/>
            </a:pPr>
            <a:r>
              <a:rPr lang="en-US" sz="1100" b="1" dirty="0">
                <a:solidFill>
                  <a:srgbClr val="002060"/>
                </a:solidFill>
                <a:latin typeface="Helvetica" charset="0"/>
                <a:cs typeface="Helvetica" charset="0"/>
              </a:rPr>
              <a:t>TOC</a:t>
            </a:r>
          </a:p>
          <a:p>
            <a:pPr marL="628650" lvl="1" indent="-171450">
              <a:lnSpc>
                <a:spcPct val="150000"/>
              </a:lnSpc>
              <a:spcBef>
                <a:spcPts val="1000"/>
              </a:spcBef>
              <a:buClr>
                <a:srgbClr val="0070C0"/>
              </a:buClr>
              <a:buFontTx/>
              <a:buChar char="‾"/>
            </a:pPr>
            <a:r>
              <a:rPr lang="en-US" sz="1100" dirty="0">
                <a:solidFill>
                  <a:srgbClr val="002060"/>
                </a:solidFill>
                <a:latin typeface="Helvetica" charset="0"/>
                <a:cs typeface="Helvetica" charset="0"/>
              </a:rPr>
              <a:t>Transitional care offered / Timely member outreach </a:t>
            </a:r>
          </a:p>
          <a:p>
            <a:pPr marL="628650" lvl="1" indent="-171450">
              <a:lnSpc>
                <a:spcPct val="150000"/>
              </a:lnSpc>
              <a:buFontTx/>
              <a:buChar char="‾"/>
            </a:pPr>
            <a:r>
              <a:rPr lang="en-US" sz="1100" dirty="0">
                <a:solidFill>
                  <a:srgbClr val="002060"/>
                </a:solidFill>
                <a:latin typeface="Helvetica" charset="0"/>
                <a:cs typeface="Helvetica" charset="0"/>
              </a:rPr>
              <a:t>Timely PCP notification</a:t>
            </a:r>
          </a:p>
          <a:p>
            <a:pPr marL="628650" lvl="1" indent="-171450">
              <a:lnSpc>
                <a:spcPct val="150000"/>
              </a:lnSpc>
              <a:buFontTx/>
              <a:buChar char="‾"/>
            </a:pPr>
            <a:r>
              <a:rPr lang="en-US" sz="1100" dirty="0">
                <a:solidFill>
                  <a:srgbClr val="002060"/>
                </a:solidFill>
                <a:latin typeface="Helvetica" charset="0"/>
                <a:cs typeface="Helvetica" charset="0"/>
              </a:rPr>
              <a:t>CM assigned / Point of contact</a:t>
            </a:r>
          </a:p>
          <a:p>
            <a:pPr marL="628650" lvl="1" indent="-171450">
              <a:lnSpc>
                <a:spcPct val="150000"/>
              </a:lnSpc>
              <a:buFontTx/>
              <a:buChar char="‾"/>
            </a:pPr>
            <a:r>
              <a:rPr lang="en-US" sz="1100" dirty="0">
                <a:solidFill>
                  <a:srgbClr val="002060"/>
                </a:solidFill>
                <a:latin typeface="Helvetica" charset="0"/>
                <a:cs typeface="Helvetica" charset="0"/>
              </a:rPr>
              <a:t>Post discharge follow-up visit</a:t>
            </a:r>
          </a:p>
          <a:p>
            <a:pPr marL="628650" lvl="1" indent="-171450">
              <a:lnSpc>
                <a:spcPct val="150000"/>
              </a:lnSpc>
              <a:buFontTx/>
              <a:buChar char="‾"/>
            </a:pPr>
            <a:r>
              <a:rPr lang="en-US" sz="1100" dirty="0">
                <a:solidFill>
                  <a:srgbClr val="002060"/>
                </a:solidFill>
                <a:latin typeface="Helvetica" charset="0"/>
                <a:cs typeface="Helvetica" charset="0"/>
              </a:rPr>
              <a:t>Member education on signs and symptoms </a:t>
            </a:r>
          </a:p>
          <a:p>
            <a:pPr marL="628650" lvl="1" indent="-171450">
              <a:lnSpc>
                <a:spcPct val="150000"/>
              </a:lnSpc>
              <a:buFontTx/>
              <a:buChar char="‾"/>
            </a:pPr>
            <a:r>
              <a:rPr lang="en-US" sz="1100" dirty="0">
                <a:solidFill>
                  <a:srgbClr val="002060"/>
                </a:solidFill>
                <a:latin typeface="Helvetica" charset="0"/>
                <a:cs typeface="Helvetica" charset="0"/>
              </a:rPr>
              <a:t>Coordination of DME </a:t>
            </a:r>
          </a:p>
          <a:p>
            <a:pPr marL="628650" lvl="1" indent="-171450">
              <a:lnSpc>
                <a:spcPct val="150000"/>
              </a:lnSpc>
              <a:buFontTx/>
              <a:buChar char="‾"/>
            </a:pPr>
            <a:r>
              <a:rPr lang="en-US" sz="1100" dirty="0">
                <a:solidFill>
                  <a:srgbClr val="002060"/>
                </a:solidFill>
                <a:latin typeface="Helvetica" charset="0"/>
                <a:cs typeface="Helvetica" charset="0"/>
              </a:rPr>
              <a:t>Medication review </a:t>
            </a:r>
          </a:p>
          <a:p>
            <a:pPr marL="628650" lvl="1" indent="-171450">
              <a:lnSpc>
                <a:spcPct val="150000"/>
              </a:lnSpc>
              <a:buFontTx/>
              <a:buChar char="‾"/>
            </a:pPr>
            <a:r>
              <a:rPr lang="en-US" sz="1100" dirty="0">
                <a:solidFill>
                  <a:srgbClr val="002060"/>
                </a:solidFill>
                <a:latin typeface="Helvetica" charset="0"/>
                <a:cs typeface="Helvetica" charset="0"/>
              </a:rPr>
              <a:t>Referrals to community resources, social services, caregiver, IHSS, etc. if needed</a:t>
            </a:r>
          </a:p>
          <a:p>
            <a:pPr marL="171450" indent="-171450">
              <a:lnSpc>
                <a:spcPct val="150000"/>
              </a:lnSpc>
              <a:spcBef>
                <a:spcPts val="1000"/>
              </a:spcBef>
              <a:buClr>
                <a:srgbClr val="F9A13A"/>
              </a:buClr>
              <a:buFont typeface="Arial" panose="020B0604020202020204" pitchFamily="34" charset="0"/>
              <a:buChar char="•"/>
            </a:pPr>
            <a:r>
              <a:rPr lang="en-US" sz="1100" b="1" dirty="0">
                <a:solidFill>
                  <a:srgbClr val="002060"/>
                </a:solidFill>
                <a:latin typeface="Helvetica" charset="0"/>
                <a:cs typeface="Helvetica" charset="0"/>
              </a:rPr>
              <a:t>ICP sharing to Member &amp; Provider</a:t>
            </a:r>
          </a:p>
        </p:txBody>
      </p:sp>
      <p:sp>
        <p:nvSpPr>
          <p:cNvPr id="9" name="TextBox 8">
            <a:extLst>
              <a:ext uri="{FF2B5EF4-FFF2-40B4-BE49-F238E27FC236}">
                <a16:creationId xmlns:a16="http://schemas.microsoft.com/office/drawing/2014/main" id="{2A3C1D11-54CF-9984-1456-19C1E51C7F40}"/>
              </a:ext>
            </a:extLst>
          </p:cNvPr>
          <p:cNvSpPr txBox="1"/>
          <p:nvPr/>
        </p:nvSpPr>
        <p:spPr>
          <a:xfrm>
            <a:off x="6159339" y="1397902"/>
            <a:ext cx="2510689" cy="4657301"/>
          </a:xfrm>
          <a:prstGeom prst="rect">
            <a:avLst/>
          </a:prstGeom>
          <a:noFill/>
        </p:spPr>
        <p:txBody>
          <a:bodyPr wrap="square">
            <a:spAutoFit/>
          </a:bodyPr>
          <a:lstStyle/>
          <a:p>
            <a:pPr marL="171450" indent="-171450">
              <a:lnSpc>
                <a:spcPct val="150000"/>
              </a:lnSpc>
              <a:buClr>
                <a:srgbClr val="FFE05C"/>
              </a:buClr>
              <a:buFont typeface="Arial" panose="020B0604020202020204" pitchFamily="34" charset="0"/>
              <a:buChar char="•"/>
            </a:pPr>
            <a:r>
              <a:rPr lang="en-US" sz="1100" b="1" dirty="0">
                <a:solidFill>
                  <a:srgbClr val="002060"/>
                </a:solidFill>
                <a:latin typeface="Helvetica" panose="020B0604020202020204"/>
                <a:cs typeface="Helvetica" panose="020B0604020202020204"/>
              </a:rPr>
              <a:t>ICT Composition</a:t>
            </a:r>
            <a:r>
              <a:rPr lang="en-US" sz="1100" dirty="0">
                <a:solidFill>
                  <a:srgbClr val="002060"/>
                </a:solidFill>
                <a:latin typeface="Helvetica" panose="020B0604020202020204"/>
                <a:cs typeface="Helvetica" panose="020B0604020202020204"/>
              </a:rPr>
              <a:t>	</a:t>
            </a:r>
          </a:p>
          <a:p>
            <a:pPr marL="628650" lvl="1" indent="-171450">
              <a:lnSpc>
                <a:spcPct val="150000"/>
              </a:lnSpc>
              <a:buFont typeface="Calibri" panose="020F0502020204030204" pitchFamily="34" charset="0"/>
              <a:buChar char="‾"/>
            </a:pPr>
            <a:r>
              <a:rPr lang="en-US" sz="1100" dirty="0">
                <a:solidFill>
                  <a:srgbClr val="002060"/>
                </a:solidFill>
                <a:latin typeface="Helvetica" panose="020B0604020202020204"/>
                <a:cs typeface="Helvetica" panose="020B0604020202020204"/>
              </a:rPr>
              <a:t>ICT is available to member/caregiver?</a:t>
            </a:r>
          </a:p>
          <a:p>
            <a:pPr marL="628650" lvl="1" indent="-171450">
              <a:lnSpc>
                <a:spcPct val="150000"/>
              </a:lnSpc>
              <a:buFont typeface="Calibri" panose="020F0502020204030204" pitchFamily="34" charset="0"/>
              <a:buChar char="‾"/>
            </a:pPr>
            <a:r>
              <a:rPr lang="en-US" sz="1100" dirty="0">
                <a:solidFill>
                  <a:srgbClr val="002060"/>
                </a:solidFill>
                <a:latin typeface="Helvetica" panose="020B0604020202020204"/>
                <a:cs typeface="Helvetica" panose="020B0604020202020204"/>
              </a:rPr>
              <a:t>Member/Caregiver was invited/ICT offered</a:t>
            </a:r>
          </a:p>
          <a:p>
            <a:pPr marL="628650" lvl="1" indent="-171450">
              <a:lnSpc>
                <a:spcPct val="150000"/>
              </a:lnSpc>
              <a:buFont typeface="Calibri" panose="020F0502020204030204" pitchFamily="34" charset="0"/>
              <a:buChar char="‾"/>
            </a:pPr>
            <a:r>
              <a:rPr lang="en-US" sz="1100" dirty="0">
                <a:solidFill>
                  <a:srgbClr val="002060"/>
                </a:solidFill>
                <a:latin typeface="Helvetica" panose="020B0604020202020204"/>
                <a:cs typeface="Helvetica" panose="020B0604020202020204"/>
              </a:rPr>
              <a:t>PCP invited to ICT</a:t>
            </a:r>
          </a:p>
          <a:p>
            <a:pPr marL="628650" lvl="1" indent="-171450">
              <a:lnSpc>
                <a:spcPct val="150000"/>
              </a:lnSpc>
              <a:buFont typeface="Calibri" panose="020F0502020204030204" pitchFamily="34" charset="0"/>
              <a:buChar char="‾"/>
            </a:pPr>
            <a:r>
              <a:rPr lang="en-US" sz="1100" dirty="0">
                <a:solidFill>
                  <a:srgbClr val="002060"/>
                </a:solidFill>
                <a:latin typeface="Helvetica" panose="020B0604020202020204"/>
                <a:cs typeface="Helvetica" panose="020B0604020202020204"/>
              </a:rPr>
              <a:t>ICT includes appropriate professionals/clinical disciplines</a:t>
            </a:r>
          </a:p>
          <a:p>
            <a:pPr marL="628650" lvl="1" indent="-171450">
              <a:lnSpc>
                <a:spcPct val="150000"/>
              </a:lnSpc>
              <a:buFont typeface="Calibri" panose="020F0502020204030204" pitchFamily="34" charset="0"/>
              <a:buChar char="‾"/>
            </a:pPr>
            <a:r>
              <a:rPr lang="en-US" sz="1100" dirty="0">
                <a:solidFill>
                  <a:srgbClr val="002060"/>
                </a:solidFill>
                <a:latin typeface="Helvetica" panose="020B0604020202020204"/>
                <a:cs typeface="Helvetica" panose="020B0604020202020204"/>
              </a:rPr>
              <a:t>ICT include a trained Dementia Care Specialist</a:t>
            </a:r>
          </a:p>
          <a:p>
            <a:pPr marL="171450" indent="-171450">
              <a:lnSpc>
                <a:spcPct val="150000"/>
              </a:lnSpc>
              <a:buClr>
                <a:srgbClr val="FFE05C"/>
              </a:buClr>
              <a:buFont typeface="Arial" panose="020B0604020202020204" pitchFamily="34" charset="0"/>
              <a:buChar char="•"/>
            </a:pPr>
            <a:r>
              <a:rPr lang="en-US" sz="1100" b="1" dirty="0">
                <a:solidFill>
                  <a:srgbClr val="002060"/>
                </a:solidFill>
                <a:latin typeface="Helvetica" panose="020B0604020202020204"/>
                <a:cs typeface="Helvetica" panose="020B0604020202020204"/>
              </a:rPr>
              <a:t>ICT Meeting</a:t>
            </a:r>
          </a:p>
          <a:p>
            <a:pPr marL="628650" lvl="1" indent="-171450">
              <a:lnSpc>
                <a:spcPct val="150000"/>
              </a:lnSpc>
              <a:buFont typeface="Calibri" panose="020F0502020204030204" pitchFamily="34" charset="0"/>
              <a:buChar char="‾"/>
            </a:pPr>
            <a:r>
              <a:rPr lang="en-US" sz="1100" dirty="0">
                <a:solidFill>
                  <a:srgbClr val="002060"/>
                </a:solidFill>
                <a:latin typeface="Helvetica" panose="020B0604020202020204"/>
                <a:cs typeface="Helvetica" panose="020B0604020202020204"/>
              </a:rPr>
              <a:t>ICT meeting convened</a:t>
            </a:r>
          </a:p>
          <a:p>
            <a:pPr marL="628650" lvl="1" indent="-171450">
              <a:lnSpc>
                <a:spcPct val="150000"/>
              </a:lnSpc>
              <a:buFont typeface="Calibri" panose="020F0502020204030204" pitchFamily="34" charset="0"/>
              <a:buChar char="‾"/>
            </a:pPr>
            <a:r>
              <a:rPr lang="en-US" sz="1100" dirty="0">
                <a:solidFill>
                  <a:srgbClr val="002060"/>
                </a:solidFill>
                <a:latin typeface="Helvetica" panose="020B0604020202020204"/>
                <a:cs typeface="Helvetica" panose="020B0604020202020204"/>
              </a:rPr>
              <a:t>ICP based on ICT recommendations</a:t>
            </a:r>
          </a:p>
          <a:p>
            <a:pPr marL="628650" lvl="1" indent="-171450">
              <a:lnSpc>
                <a:spcPct val="150000"/>
              </a:lnSpc>
              <a:buFont typeface="Calibri" panose="020F0502020204030204" pitchFamily="34" charset="0"/>
              <a:buChar char="‾"/>
            </a:pPr>
            <a:r>
              <a:rPr lang="en-US" sz="1100" dirty="0">
                <a:solidFill>
                  <a:srgbClr val="002060"/>
                </a:solidFill>
                <a:latin typeface="Helvetica" panose="020B0604020202020204"/>
                <a:cs typeface="Helvetica" panose="020B0604020202020204"/>
              </a:rPr>
              <a:t>ICT Participant list</a:t>
            </a:r>
          </a:p>
          <a:p>
            <a:pPr marL="171450" indent="-171450">
              <a:lnSpc>
                <a:spcPct val="150000"/>
              </a:lnSpc>
              <a:buClr>
                <a:srgbClr val="FFE05C"/>
              </a:buClr>
              <a:buFont typeface="Arial" panose="020B0604020202020204" pitchFamily="34" charset="0"/>
              <a:buChar char="•"/>
            </a:pPr>
            <a:r>
              <a:rPr lang="en-US" sz="1100" b="1" dirty="0">
                <a:solidFill>
                  <a:srgbClr val="002060"/>
                </a:solidFill>
                <a:latin typeface="Helvetica" panose="020B0604020202020204"/>
                <a:cs typeface="Helvetica" panose="020B0604020202020204"/>
              </a:rPr>
              <a:t>MOC Training	</a:t>
            </a:r>
          </a:p>
          <a:p>
            <a:pPr marL="171450" indent="-171450">
              <a:lnSpc>
                <a:spcPct val="150000"/>
              </a:lnSpc>
              <a:buClr>
                <a:srgbClr val="FFE05C"/>
              </a:buClr>
              <a:buFont typeface="Arial" panose="020B0604020202020204" pitchFamily="34" charset="0"/>
              <a:buChar char="•"/>
            </a:pPr>
            <a:r>
              <a:rPr lang="en-US" sz="1200" b="1" dirty="0">
                <a:solidFill>
                  <a:srgbClr val="002060"/>
                </a:solidFill>
                <a:latin typeface="Helvetica" panose="020B0604020202020204"/>
                <a:cs typeface="Helvetica" panose="020B0604020202020204"/>
              </a:rPr>
              <a:t>Face to face</a:t>
            </a:r>
          </a:p>
        </p:txBody>
      </p:sp>
    </p:spTree>
    <p:extLst>
      <p:ext uri="{BB962C8B-B14F-4D97-AF65-F5344CB8AC3E}">
        <p14:creationId xmlns:p14="http://schemas.microsoft.com/office/powerpoint/2010/main" val="16672128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C2DDB-AF58-F4E7-0EAC-5BF8EF4388A3}"/>
              </a:ext>
            </a:extLst>
          </p:cNvPr>
          <p:cNvSpPr>
            <a:spLocks noGrp="1"/>
          </p:cNvSpPr>
          <p:nvPr>
            <p:ph type="title"/>
          </p:nvPr>
        </p:nvSpPr>
        <p:spPr/>
        <p:txBody>
          <a:bodyPr/>
          <a:lstStyle/>
          <a:p>
            <a:r>
              <a:rPr lang="en-US" sz="1600" dirty="0">
                <a:solidFill>
                  <a:srgbClr val="0070C0"/>
                </a:solidFill>
              </a:rPr>
              <a:t>Continued</a:t>
            </a:r>
            <a:r>
              <a:rPr lang="en-US" sz="3200" dirty="0">
                <a:solidFill>
                  <a:srgbClr val="0070C0"/>
                </a:solidFill>
              </a:rPr>
              <a:t> - Case File Review Elements</a:t>
            </a:r>
            <a:br>
              <a:rPr lang="en-US" sz="4000" dirty="0"/>
            </a:br>
            <a:endParaRPr lang="en-US" dirty="0"/>
          </a:p>
        </p:txBody>
      </p:sp>
      <p:sp>
        <p:nvSpPr>
          <p:cNvPr id="4" name="Slide Number Placeholder 3">
            <a:extLst>
              <a:ext uri="{FF2B5EF4-FFF2-40B4-BE49-F238E27FC236}">
                <a16:creationId xmlns:a16="http://schemas.microsoft.com/office/drawing/2014/main" id="{4F56969B-D3F4-5140-2358-EDC2457BE7D3}"/>
              </a:ext>
            </a:extLst>
          </p:cNvPr>
          <p:cNvSpPr>
            <a:spLocks noGrp="1"/>
          </p:cNvSpPr>
          <p:nvPr>
            <p:ph type="sldNum" sz="quarter" idx="12"/>
          </p:nvPr>
        </p:nvSpPr>
        <p:spPr>
          <a:xfrm>
            <a:off x="6318985" y="6469968"/>
            <a:ext cx="2510689" cy="228600"/>
          </a:xfrm>
        </p:spPr>
        <p:txBody>
          <a:bodyPr/>
          <a:lstStyle/>
          <a:p>
            <a:r>
              <a:rPr lang="en-US" dirty="0"/>
              <a:t>  Corporate Compliance Monitoring – 2026 Annual PPG Training  | 25</a:t>
            </a:r>
          </a:p>
        </p:txBody>
      </p:sp>
      <p:sp>
        <p:nvSpPr>
          <p:cNvPr id="5" name="Content Placeholder 4">
            <a:extLst>
              <a:ext uri="{FF2B5EF4-FFF2-40B4-BE49-F238E27FC236}">
                <a16:creationId xmlns:a16="http://schemas.microsoft.com/office/drawing/2014/main" id="{DA93CA63-E4DC-4E55-3C75-B4ED0ADAB59E}"/>
              </a:ext>
            </a:extLst>
          </p:cNvPr>
          <p:cNvSpPr>
            <a:spLocks noGrp="1"/>
          </p:cNvSpPr>
          <p:nvPr>
            <p:ph idx="13"/>
          </p:nvPr>
        </p:nvSpPr>
        <p:spPr/>
        <p:txBody>
          <a:bodyPr/>
          <a:lstStyle/>
          <a:p>
            <a:r>
              <a:rPr lang="en-US" sz="2400" b="1" i="1" dirty="0">
                <a:solidFill>
                  <a:srgbClr val="002060"/>
                </a:solidFill>
              </a:rPr>
              <a:t>The guide on how to pass the MOC Qualitative audit is in Row 4, corresponding to each Q&amp;A of the audit measure.</a:t>
            </a:r>
          </a:p>
          <a:p>
            <a:endParaRPr lang="en-US" dirty="0">
              <a:solidFill>
                <a:srgbClr val="FF0000"/>
              </a:solidFill>
            </a:endParaRPr>
          </a:p>
          <a:p>
            <a:endParaRPr lang="en-US" dirty="0">
              <a:solidFill>
                <a:srgbClr val="FF0000"/>
              </a:solidFill>
            </a:endParaRPr>
          </a:p>
          <a:p>
            <a:endParaRPr lang="en-US" dirty="0">
              <a:solidFill>
                <a:srgbClr val="FF0000"/>
              </a:solidFill>
            </a:endParaRPr>
          </a:p>
          <a:p>
            <a:endParaRPr lang="en-US" dirty="0">
              <a:solidFill>
                <a:srgbClr val="FF0000"/>
              </a:solidFill>
            </a:endParaRPr>
          </a:p>
          <a:p>
            <a:endParaRPr lang="en-US" dirty="0"/>
          </a:p>
          <a:p>
            <a:r>
              <a:rPr lang="en-US" sz="2400" b="1" i="1" dirty="0">
                <a:solidFill>
                  <a:srgbClr val="002060"/>
                </a:solidFill>
              </a:rPr>
              <a:t>The guide on how to map the HRA to ICP can be found in the file below.</a:t>
            </a:r>
          </a:p>
          <a:p>
            <a:endParaRPr lang="en-US" dirty="0"/>
          </a:p>
        </p:txBody>
      </p:sp>
      <p:graphicFrame>
        <p:nvGraphicFramePr>
          <p:cNvPr id="6" name="Content Placeholder 6">
            <a:extLst>
              <a:ext uri="{FF2B5EF4-FFF2-40B4-BE49-F238E27FC236}">
                <a16:creationId xmlns:a16="http://schemas.microsoft.com/office/drawing/2014/main" id="{19DA8E8E-33E3-C235-0496-43370391E598}"/>
              </a:ext>
            </a:extLst>
          </p:cNvPr>
          <p:cNvGraphicFramePr>
            <a:graphicFrameLocks noChangeAspect="1"/>
          </p:cNvGraphicFramePr>
          <p:nvPr>
            <p:extLst>
              <p:ext uri="{D42A27DB-BD31-4B8C-83A1-F6EECF244321}">
                <p14:modId xmlns:p14="http://schemas.microsoft.com/office/powerpoint/2010/main" val="1459364443"/>
              </p:ext>
            </p:extLst>
          </p:nvPr>
        </p:nvGraphicFramePr>
        <p:xfrm>
          <a:off x="3888510" y="3117209"/>
          <a:ext cx="1366982" cy="1077448"/>
        </p:xfrm>
        <a:graphic>
          <a:graphicData uri="http://schemas.openxmlformats.org/presentationml/2006/ole">
            <mc:AlternateContent xmlns:mc="http://schemas.openxmlformats.org/markup-compatibility/2006">
              <mc:Choice xmlns:v="urn:schemas-microsoft-com:vml" Requires="v">
                <p:oleObj name="Worksheet" showAsIcon="1" r:id="rId2" imgW="914400" imgH="771365" progId="Excel.Sheet.12">
                  <p:embed/>
                </p:oleObj>
              </mc:Choice>
              <mc:Fallback>
                <p:oleObj name="Worksheet" showAsIcon="1" r:id="rId2" imgW="914400" imgH="771365" progId="Excel.Sheet.12">
                  <p:embed/>
                  <p:pic>
                    <p:nvPicPr>
                      <p:cNvPr id="6" name="Content Placeholder 6">
                        <a:extLst>
                          <a:ext uri="{FF2B5EF4-FFF2-40B4-BE49-F238E27FC236}">
                            <a16:creationId xmlns:a16="http://schemas.microsoft.com/office/drawing/2014/main" id="{19DA8E8E-33E3-C235-0496-43370391E598}"/>
                          </a:ext>
                        </a:extLst>
                      </p:cNvPr>
                      <p:cNvPicPr/>
                      <p:nvPr/>
                    </p:nvPicPr>
                    <p:blipFill>
                      <a:blip r:embed="rId3"/>
                      <a:stretch>
                        <a:fillRect/>
                      </a:stretch>
                    </p:blipFill>
                    <p:spPr>
                      <a:xfrm>
                        <a:off x="3888510" y="3117209"/>
                        <a:ext cx="1366982" cy="1077448"/>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6DA9BA52-6245-6AE2-2331-90FE52DCD861}"/>
              </a:ext>
            </a:extLst>
          </p:cNvPr>
          <p:cNvSpPr txBox="1"/>
          <p:nvPr/>
        </p:nvSpPr>
        <p:spPr>
          <a:xfrm>
            <a:off x="1962727" y="3337916"/>
            <a:ext cx="2366817" cy="307777"/>
          </a:xfrm>
          <a:prstGeom prst="rect">
            <a:avLst/>
          </a:prstGeom>
          <a:noFill/>
        </p:spPr>
        <p:txBody>
          <a:bodyPr wrap="square">
            <a:spAutoFit/>
          </a:bodyPr>
          <a:lstStyle/>
          <a:p>
            <a:r>
              <a:rPr lang="en-US" sz="1400" dirty="0">
                <a:solidFill>
                  <a:srgbClr val="FF0000"/>
                </a:solidFill>
              </a:rPr>
              <a:t>Double Click to Open file </a:t>
            </a:r>
            <a:r>
              <a:rPr lang="en-US" sz="1400" dirty="0">
                <a:solidFill>
                  <a:srgbClr val="FF0000"/>
                </a:solidFill>
                <a:sym typeface="Wingdings" panose="05000000000000000000" pitchFamily="2" charset="2"/>
              </a:rPr>
              <a:t></a:t>
            </a:r>
            <a:endParaRPr lang="en-US" sz="1400" dirty="0">
              <a:solidFill>
                <a:srgbClr val="FF0000"/>
              </a:solidFill>
            </a:endParaRPr>
          </a:p>
        </p:txBody>
      </p:sp>
      <p:sp>
        <p:nvSpPr>
          <p:cNvPr id="7" name="TextBox 6">
            <a:extLst>
              <a:ext uri="{FF2B5EF4-FFF2-40B4-BE49-F238E27FC236}">
                <a16:creationId xmlns:a16="http://schemas.microsoft.com/office/drawing/2014/main" id="{4FF072B7-4C26-8B12-1FB4-D116723E91CA}"/>
              </a:ext>
            </a:extLst>
          </p:cNvPr>
          <p:cNvSpPr txBox="1"/>
          <p:nvPr/>
        </p:nvSpPr>
        <p:spPr>
          <a:xfrm>
            <a:off x="1962727" y="5546228"/>
            <a:ext cx="2366817" cy="307777"/>
          </a:xfrm>
          <a:prstGeom prst="rect">
            <a:avLst/>
          </a:prstGeom>
          <a:noFill/>
        </p:spPr>
        <p:txBody>
          <a:bodyPr wrap="square">
            <a:spAutoFit/>
          </a:bodyPr>
          <a:lstStyle/>
          <a:p>
            <a:r>
              <a:rPr lang="en-US" sz="1400" dirty="0">
                <a:solidFill>
                  <a:srgbClr val="FF0000"/>
                </a:solidFill>
              </a:rPr>
              <a:t>Double Click to Open file </a:t>
            </a:r>
            <a:r>
              <a:rPr lang="en-US" sz="1400" dirty="0">
                <a:solidFill>
                  <a:srgbClr val="FF0000"/>
                </a:solidFill>
                <a:sym typeface="Wingdings" panose="05000000000000000000" pitchFamily="2" charset="2"/>
              </a:rPr>
              <a:t></a:t>
            </a:r>
            <a:endParaRPr lang="en-US" sz="1400" dirty="0">
              <a:solidFill>
                <a:srgbClr val="FF0000"/>
              </a:solidFill>
            </a:endParaRPr>
          </a:p>
        </p:txBody>
      </p:sp>
      <p:graphicFrame>
        <p:nvGraphicFramePr>
          <p:cNvPr id="8" name="Object 7">
            <a:extLst>
              <a:ext uri="{FF2B5EF4-FFF2-40B4-BE49-F238E27FC236}">
                <a16:creationId xmlns:a16="http://schemas.microsoft.com/office/drawing/2014/main" id="{1FCD404D-D562-A1ED-BAB5-B527161B1361}"/>
              </a:ext>
            </a:extLst>
          </p:cNvPr>
          <p:cNvGraphicFramePr>
            <a:graphicFrameLocks noChangeAspect="1"/>
          </p:cNvGraphicFramePr>
          <p:nvPr>
            <p:extLst>
              <p:ext uri="{D42A27DB-BD31-4B8C-83A1-F6EECF244321}">
                <p14:modId xmlns:p14="http://schemas.microsoft.com/office/powerpoint/2010/main" val="3388275333"/>
              </p:ext>
            </p:extLst>
          </p:nvPr>
        </p:nvGraphicFramePr>
        <p:xfrm>
          <a:off x="4001654" y="5393256"/>
          <a:ext cx="1140692" cy="962459"/>
        </p:xfrm>
        <a:graphic>
          <a:graphicData uri="http://schemas.openxmlformats.org/presentationml/2006/ole">
            <mc:AlternateContent xmlns:mc="http://schemas.openxmlformats.org/markup-compatibility/2006">
              <mc:Choice xmlns:v="urn:schemas-microsoft-com:vml" Requires="v">
                <p:oleObj name="Document" showAsIcon="1" r:id="rId4" imgW="914400" imgH="771365" progId="Word.Document.12">
                  <p:embed/>
                </p:oleObj>
              </mc:Choice>
              <mc:Fallback>
                <p:oleObj name="Document" showAsIcon="1" r:id="rId4" imgW="914400" imgH="771365" progId="Word.Document.12">
                  <p:embed/>
                  <p:pic>
                    <p:nvPicPr>
                      <p:cNvPr id="7" name="Object 6">
                        <a:extLst>
                          <a:ext uri="{FF2B5EF4-FFF2-40B4-BE49-F238E27FC236}">
                            <a16:creationId xmlns:a16="http://schemas.microsoft.com/office/drawing/2014/main" id="{81DDD28D-DADC-904D-8544-01B43E6C9604}"/>
                          </a:ext>
                        </a:extLst>
                      </p:cNvPr>
                      <p:cNvPicPr/>
                      <p:nvPr/>
                    </p:nvPicPr>
                    <p:blipFill>
                      <a:blip r:embed="rId5"/>
                      <a:stretch>
                        <a:fillRect/>
                      </a:stretch>
                    </p:blipFill>
                    <p:spPr>
                      <a:xfrm>
                        <a:off x="4001654" y="5393256"/>
                        <a:ext cx="1140692" cy="962459"/>
                      </a:xfrm>
                      <a:prstGeom prst="rect">
                        <a:avLst/>
                      </a:prstGeom>
                    </p:spPr>
                  </p:pic>
                </p:oleObj>
              </mc:Fallback>
            </mc:AlternateContent>
          </a:graphicData>
        </a:graphic>
      </p:graphicFrame>
    </p:spTree>
    <p:extLst>
      <p:ext uri="{BB962C8B-B14F-4D97-AF65-F5344CB8AC3E}">
        <p14:creationId xmlns:p14="http://schemas.microsoft.com/office/powerpoint/2010/main" val="2476707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974" y="265214"/>
            <a:ext cx="7886700" cy="662939"/>
          </a:xfrm>
        </p:spPr>
        <p:txBody>
          <a:bodyPr/>
          <a:lstStyle/>
          <a:p>
            <a:r>
              <a:rPr lang="en-US" sz="3200" dirty="0">
                <a:solidFill>
                  <a:srgbClr val="0070C0"/>
                </a:solidFill>
              </a:rPr>
              <a:t>D-SNP Care Coordination and MOC Monitoring Process</a:t>
            </a:r>
          </a:p>
        </p:txBody>
      </p:sp>
      <p:sp>
        <p:nvSpPr>
          <p:cNvPr id="3" name="Text Placeholder 2"/>
          <p:cNvSpPr>
            <a:spLocks noGrp="1"/>
          </p:cNvSpPr>
          <p:nvPr>
            <p:ph type="body" idx="1"/>
          </p:nvPr>
        </p:nvSpPr>
        <p:spPr>
          <a:xfrm>
            <a:off x="942974" y="1360308"/>
            <a:ext cx="7886700" cy="391309"/>
          </a:xfrm>
        </p:spPr>
        <p:txBody>
          <a:bodyPr/>
          <a:lstStyle/>
          <a:p>
            <a:r>
              <a:rPr lang="en-US" sz="1800" b="1" dirty="0"/>
              <a:t>Training Topics </a:t>
            </a:r>
          </a:p>
        </p:txBody>
      </p:sp>
      <p:sp>
        <p:nvSpPr>
          <p:cNvPr id="4" name="Slide Number Placeholder 3"/>
          <p:cNvSpPr>
            <a:spLocks noGrp="1"/>
          </p:cNvSpPr>
          <p:nvPr>
            <p:ph type="sldNum" sz="quarter" idx="12"/>
          </p:nvPr>
        </p:nvSpPr>
        <p:spPr/>
        <p:txBody>
          <a:bodyPr/>
          <a:lstStyle/>
          <a:p>
            <a:r>
              <a:rPr lang="en-US" dirty="0"/>
              <a:t>  Corporate Compliance Monitoring – 2026 Annual PPG Training  | </a:t>
            </a:r>
            <a:fld id="{7F9C2EE9-199B-184B-BB68-CD2E993A9D47}" type="slidenum">
              <a:rPr lang="en-US" smtClean="0"/>
              <a:pPr/>
              <a:t>3</a:t>
            </a:fld>
            <a:endParaRPr lang="en-US" dirty="0"/>
          </a:p>
        </p:txBody>
      </p:sp>
      <p:sp>
        <p:nvSpPr>
          <p:cNvPr id="12" name="Content Placeholder 11">
            <a:extLst>
              <a:ext uri="{FF2B5EF4-FFF2-40B4-BE49-F238E27FC236}">
                <a16:creationId xmlns:a16="http://schemas.microsoft.com/office/drawing/2014/main" id="{5045E97E-28D0-80EB-16D5-14E04745B9A1}"/>
              </a:ext>
            </a:extLst>
          </p:cNvPr>
          <p:cNvSpPr>
            <a:spLocks noGrp="1"/>
          </p:cNvSpPr>
          <p:nvPr>
            <p:ph idx="13"/>
          </p:nvPr>
        </p:nvSpPr>
        <p:spPr>
          <a:xfrm>
            <a:off x="942974" y="1789660"/>
            <a:ext cx="7886700" cy="4351338"/>
          </a:xfrm>
        </p:spPr>
        <p:txBody>
          <a:bodyPr/>
          <a:lstStyle/>
          <a:p>
            <a:pPr>
              <a:lnSpc>
                <a:spcPct val="150000"/>
              </a:lnSpc>
            </a:pPr>
            <a:r>
              <a:rPr lang="en-US" dirty="0">
                <a:solidFill>
                  <a:srgbClr val="002060"/>
                </a:solidFill>
                <a:cs typeface="Arial" panose="020B0604020202020204" pitchFamily="34" charset="0"/>
              </a:rPr>
              <a:t>Training Objectives</a:t>
            </a:r>
          </a:p>
          <a:p>
            <a:pPr>
              <a:lnSpc>
                <a:spcPct val="150000"/>
              </a:lnSpc>
            </a:pPr>
            <a:r>
              <a:rPr lang="en-US" dirty="0">
                <a:solidFill>
                  <a:srgbClr val="002060"/>
                </a:solidFill>
                <a:cs typeface="Arial" panose="020B0604020202020204" pitchFamily="34" charset="0"/>
              </a:rPr>
              <a:t>Case Ownership</a:t>
            </a:r>
          </a:p>
          <a:p>
            <a:pPr>
              <a:lnSpc>
                <a:spcPct val="150000"/>
              </a:lnSpc>
            </a:pPr>
            <a:r>
              <a:rPr lang="en-US" dirty="0">
                <a:solidFill>
                  <a:srgbClr val="002060"/>
                </a:solidFill>
                <a:cs typeface="Arial" panose="020B0604020202020204" pitchFamily="34" charset="0"/>
              </a:rPr>
              <a:t>Updates for 2026</a:t>
            </a:r>
          </a:p>
          <a:p>
            <a:pPr>
              <a:lnSpc>
                <a:spcPct val="150000"/>
              </a:lnSpc>
            </a:pPr>
            <a:r>
              <a:rPr lang="en-US" dirty="0">
                <a:solidFill>
                  <a:srgbClr val="002060"/>
                </a:solidFill>
                <a:cs typeface="Arial" panose="020B0604020202020204" pitchFamily="34" charset="0"/>
              </a:rPr>
              <a:t>D-SNP Care Coordination Case File Review Process</a:t>
            </a:r>
          </a:p>
          <a:p>
            <a:pPr>
              <a:lnSpc>
                <a:spcPct val="150000"/>
              </a:lnSpc>
            </a:pPr>
            <a:r>
              <a:rPr lang="en-US" dirty="0">
                <a:solidFill>
                  <a:srgbClr val="002060"/>
                </a:solidFill>
                <a:cs typeface="Arial" panose="020B0604020202020204" pitchFamily="34" charset="0"/>
              </a:rPr>
              <a:t>Documentation/Evidence</a:t>
            </a:r>
          </a:p>
          <a:p>
            <a:pPr>
              <a:lnSpc>
                <a:spcPct val="150000"/>
              </a:lnSpc>
            </a:pPr>
            <a:r>
              <a:rPr lang="en-US" dirty="0">
                <a:solidFill>
                  <a:srgbClr val="002060"/>
                </a:solidFill>
                <a:cs typeface="Arial" panose="020B0604020202020204" pitchFamily="34" charset="0"/>
              </a:rPr>
              <a:t>Monitoring Elements &amp; How to pass</a:t>
            </a:r>
          </a:p>
          <a:p>
            <a:pPr>
              <a:lnSpc>
                <a:spcPct val="150000"/>
              </a:lnSpc>
            </a:pPr>
            <a:r>
              <a:rPr lang="en-US" dirty="0">
                <a:solidFill>
                  <a:srgbClr val="002060"/>
                </a:solidFill>
                <a:cs typeface="Arial" panose="020B0604020202020204" pitchFamily="34" charset="0"/>
              </a:rPr>
              <a:t>Requirements at a glance</a:t>
            </a:r>
          </a:p>
          <a:p>
            <a:pPr>
              <a:lnSpc>
                <a:spcPct val="150000"/>
              </a:lnSpc>
            </a:pPr>
            <a:r>
              <a:rPr lang="en-US" dirty="0">
                <a:solidFill>
                  <a:srgbClr val="002060"/>
                </a:solidFill>
                <a:cs typeface="Arial" panose="020B0604020202020204" pitchFamily="34" charset="0"/>
              </a:rPr>
              <a:t>Key Performance Indicator (KPI) and Process for Failed Measures</a:t>
            </a:r>
          </a:p>
          <a:p>
            <a:pPr>
              <a:lnSpc>
                <a:spcPct val="150000"/>
              </a:lnSpc>
            </a:pPr>
            <a:r>
              <a:rPr lang="en-US" dirty="0">
                <a:solidFill>
                  <a:srgbClr val="002060"/>
                </a:solidFill>
                <a:cs typeface="Arial" panose="020B0604020202020204" pitchFamily="34" charset="0"/>
              </a:rPr>
              <a:t>Audit Trends</a:t>
            </a:r>
          </a:p>
          <a:p>
            <a:pPr marL="0" indent="0">
              <a:buNone/>
            </a:pPr>
            <a:endParaRPr lang="en-US" dirty="0"/>
          </a:p>
        </p:txBody>
      </p:sp>
    </p:spTree>
    <p:extLst>
      <p:ext uri="{BB962C8B-B14F-4D97-AF65-F5344CB8AC3E}">
        <p14:creationId xmlns:p14="http://schemas.microsoft.com/office/powerpoint/2010/main" val="10503597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B6016-C668-7A4D-DC19-825B25D915F6}"/>
              </a:ext>
            </a:extLst>
          </p:cNvPr>
          <p:cNvSpPr>
            <a:spLocks noGrp="1"/>
          </p:cNvSpPr>
          <p:nvPr>
            <p:ph type="title"/>
          </p:nvPr>
        </p:nvSpPr>
        <p:spPr/>
        <p:txBody>
          <a:bodyPr/>
          <a:lstStyle/>
          <a:p>
            <a:r>
              <a:rPr lang="en-US" sz="3200" i="1" dirty="0">
                <a:solidFill>
                  <a:srgbClr val="0070C0"/>
                </a:solidFill>
                <a:effectLst>
                  <a:outerShdw blurRad="38100" dist="38100" dir="2700000" algn="tl">
                    <a:srgbClr val="000000">
                      <a:alpha val="43137"/>
                    </a:srgbClr>
                  </a:outerShdw>
                </a:effectLst>
              </a:rPr>
              <a:t>Timeliness Requirements at a Glance</a:t>
            </a:r>
            <a:endParaRPr lang="en-US" sz="3200" dirty="0">
              <a:solidFill>
                <a:srgbClr val="0070C0"/>
              </a:solidFill>
            </a:endParaRPr>
          </a:p>
        </p:txBody>
      </p:sp>
      <p:pic>
        <p:nvPicPr>
          <p:cNvPr id="6" name="Content Placeholder 5">
            <a:extLst>
              <a:ext uri="{FF2B5EF4-FFF2-40B4-BE49-F238E27FC236}">
                <a16:creationId xmlns:a16="http://schemas.microsoft.com/office/drawing/2014/main" id="{3A2B9B7B-0ABD-EF18-6C3F-4952CA4C37E8}"/>
              </a:ext>
            </a:extLst>
          </p:cNvPr>
          <p:cNvPicPr>
            <a:picLocks noGrp="1" noChangeAspect="1"/>
          </p:cNvPicPr>
          <p:nvPr>
            <p:ph idx="13"/>
          </p:nvPr>
        </p:nvPicPr>
        <p:blipFill rotWithShape="1">
          <a:blip r:embed="rId2"/>
          <a:srcRect t="3308"/>
          <a:stretch/>
        </p:blipFill>
        <p:spPr>
          <a:xfrm>
            <a:off x="1861127" y="1576210"/>
            <a:ext cx="5421745" cy="3017454"/>
          </a:xfrm>
          <a:prstGeom prst="rect">
            <a:avLst/>
          </a:prstGeom>
        </p:spPr>
      </p:pic>
      <p:pic>
        <p:nvPicPr>
          <p:cNvPr id="7" name="Picture 6">
            <a:extLst>
              <a:ext uri="{FF2B5EF4-FFF2-40B4-BE49-F238E27FC236}">
                <a16:creationId xmlns:a16="http://schemas.microsoft.com/office/drawing/2014/main" id="{07861CFA-BE8B-C072-FBEF-8A0050F3C9C8}"/>
              </a:ext>
            </a:extLst>
          </p:cNvPr>
          <p:cNvPicPr>
            <a:picLocks noChangeAspect="1"/>
          </p:cNvPicPr>
          <p:nvPr/>
        </p:nvPicPr>
        <p:blipFill>
          <a:blip r:embed="rId3"/>
          <a:stretch>
            <a:fillRect/>
          </a:stretch>
        </p:blipFill>
        <p:spPr>
          <a:xfrm>
            <a:off x="3120260" y="4515124"/>
            <a:ext cx="3198725" cy="1175020"/>
          </a:xfrm>
          <a:prstGeom prst="rect">
            <a:avLst/>
          </a:prstGeom>
        </p:spPr>
      </p:pic>
    </p:spTree>
    <p:extLst>
      <p:ext uri="{BB962C8B-B14F-4D97-AF65-F5344CB8AC3E}">
        <p14:creationId xmlns:p14="http://schemas.microsoft.com/office/powerpoint/2010/main" val="36740790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B3452-8302-87E7-31D5-50585ADF356C}"/>
              </a:ext>
            </a:extLst>
          </p:cNvPr>
          <p:cNvSpPr>
            <a:spLocks noGrp="1"/>
          </p:cNvSpPr>
          <p:nvPr>
            <p:ph type="title"/>
          </p:nvPr>
        </p:nvSpPr>
        <p:spPr/>
        <p:txBody>
          <a:bodyPr/>
          <a:lstStyle/>
          <a:p>
            <a:r>
              <a:rPr lang="en-US" sz="2400" dirty="0">
                <a:solidFill>
                  <a:srgbClr val="0070C0"/>
                </a:solidFill>
                <a:cs typeface="Helvetica" panose="020B0604020202020204" pitchFamily="34" charset="0"/>
              </a:rPr>
              <a:t>Key Care Coordination Requirements at a Glance</a:t>
            </a:r>
            <a:endParaRPr lang="en-US" sz="2400" dirty="0">
              <a:solidFill>
                <a:srgbClr val="0070C0"/>
              </a:solidFill>
            </a:endParaRPr>
          </a:p>
        </p:txBody>
      </p:sp>
      <p:sp>
        <p:nvSpPr>
          <p:cNvPr id="4" name="Slide Number Placeholder 3">
            <a:extLst>
              <a:ext uri="{FF2B5EF4-FFF2-40B4-BE49-F238E27FC236}">
                <a16:creationId xmlns:a16="http://schemas.microsoft.com/office/drawing/2014/main" id="{51002DBF-5FFB-9FA7-EE99-DD8F1A878D39}"/>
              </a:ext>
            </a:extLst>
          </p:cNvPr>
          <p:cNvSpPr>
            <a:spLocks noGrp="1"/>
          </p:cNvSpPr>
          <p:nvPr>
            <p:ph type="sldNum" sz="quarter" idx="12"/>
          </p:nvPr>
        </p:nvSpPr>
        <p:spPr/>
        <p:txBody>
          <a:bodyPr/>
          <a:lstStyle/>
          <a:p>
            <a:r>
              <a:rPr lang="en-US" dirty="0"/>
              <a:t> Corporate Compliance Monitoring – 2026 Annual PPG Training  | 26</a:t>
            </a:r>
          </a:p>
        </p:txBody>
      </p:sp>
      <p:sp>
        <p:nvSpPr>
          <p:cNvPr id="5" name="Content Placeholder 4">
            <a:extLst>
              <a:ext uri="{FF2B5EF4-FFF2-40B4-BE49-F238E27FC236}">
                <a16:creationId xmlns:a16="http://schemas.microsoft.com/office/drawing/2014/main" id="{04080DE5-2C98-171D-24F5-B2387202D7E6}"/>
              </a:ext>
            </a:extLst>
          </p:cNvPr>
          <p:cNvSpPr>
            <a:spLocks noGrp="1"/>
          </p:cNvSpPr>
          <p:nvPr>
            <p:ph idx="13"/>
          </p:nvPr>
        </p:nvSpPr>
        <p:spPr>
          <a:xfrm>
            <a:off x="4671999" y="1198639"/>
            <a:ext cx="3557602" cy="5017434"/>
          </a:xfrm>
        </p:spPr>
        <p:txBody>
          <a:bodyPr/>
          <a:lstStyle/>
          <a:p>
            <a:r>
              <a:rPr lang="en-US" sz="1200" b="1" dirty="0">
                <a:solidFill>
                  <a:srgbClr val="002060"/>
                </a:solidFill>
                <a:ea typeface="+mn-ea"/>
                <a:cs typeface="Helvetica" panose="020B0604020202020204" pitchFamily="34" charset="0"/>
              </a:rPr>
              <a:t>ICP communication</a:t>
            </a:r>
          </a:p>
          <a:p>
            <a:pPr marL="420053" lvl="1" indent="-214313">
              <a:buClr>
                <a:srgbClr val="F9A13A"/>
              </a:buClr>
              <a:buFont typeface="Courier New" panose="02070309020205020404" pitchFamily="49" charset="0"/>
              <a:buChar char="o"/>
            </a:pPr>
            <a:r>
              <a:rPr lang="en-US" sz="1200" u="sng" dirty="0">
                <a:solidFill>
                  <a:srgbClr val="002060"/>
                </a:solidFill>
                <a:cs typeface="Helvetica" panose="020B0604020202020204" pitchFamily="34" charset="0"/>
              </a:rPr>
              <a:t>New members: </a:t>
            </a:r>
            <a:r>
              <a:rPr lang="en-US" sz="1200" dirty="0">
                <a:solidFill>
                  <a:srgbClr val="002060"/>
                </a:solidFill>
                <a:cs typeface="Helvetica" panose="020B0604020202020204" pitchFamily="34" charset="0"/>
              </a:rPr>
              <a:t>ICP shared with member and PCP within 30 </a:t>
            </a:r>
            <a:r>
              <a:rPr lang="en-US" sz="1200" b="1" dirty="0">
                <a:solidFill>
                  <a:srgbClr val="002060"/>
                </a:solidFill>
                <a:ea typeface="+mn-ea"/>
                <a:cs typeface="Helvetica" panose="020B0604020202020204" pitchFamily="34" charset="0"/>
              </a:rPr>
              <a:t>calendar</a:t>
            </a:r>
            <a:r>
              <a:rPr lang="en-US" sz="1200" dirty="0">
                <a:solidFill>
                  <a:srgbClr val="002060"/>
                </a:solidFill>
                <a:cs typeface="Helvetica" panose="020B0604020202020204" pitchFamily="34" charset="0"/>
              </a:rPr>
              <a:t> days from date of ICP creation/update and no later than 150 calendar days from effective date and at least annually thereafter.</a:t>
            </a:r>
          </a:p>
          <a:p>
            <a:pPr marL="420053" lvl="1" indent="-214313">
              <a:buClr>
                <a:srgbClr val="F9A13A"/>
              </a:buClr>
              <a:buFont typeface="Courier New" panose="02070309020205020404" pitchFamily="49" charset="0"/>
              <a:buChar char="o"/>
            </a:pPr>
            <a:r>
              <a:rPr lang="en-US" sz="1200" u="sng" dirty="0">
                <a:solidFill>
                  <a:srgbClr val="002060"/>
                </a:solidFill>
                <a:cs typeface="Helvetica" panose="020B0604020202020204" pitchFamily="34" charset="0"/>
              </a:rPr>
              <a:t>Continuing members: </a:t>
            </a:r>
            <a:r>
              <a:rPr lang="en-US" sz="1200" dirty="0">
                <a:solidFill>
                  <a:srgbClr val="002060"/>
                </a:solidFill>
                <a:cs typeface="Helvetica" panose="020B0604020202020204" pitchFamily="34" charset="0"/>
              </a:rPr>
              <a:t>ICP shared with member and PCP within 30 calendar days from date of ICP update (TOC, FDR transfer, change in </a:t>
            </a:r>
            <a:r>
              <a:rPr lang="en-US" sz="1200" dirty="0">
                <a:cs typeface="Helvetica" panose="020B0604020202020204" pitchFamily="34" charset="0"/>
              </a:rPr>
              <a:t>member condition, and annual update).</a:t>
            </a:r>
          </a:p>
          <a:p>
            <a:pPr marL="420053" lvl="1" indent="-214313">
              <a:buClr>
                <a:srgbClr val="F9A13A"/>
              </a:buClr>
              <a:buFont typeface="Courier New" panose="02070309020205020404" pitchFamily="49" charset="0"/>
              <a:buChar char="o"/>
            </a:pPr>
            <a:r>
              <a:rPr lang="en-US" sz="1200" i="1" dirty="0">
                <a:solidFill>
                  <a:srgbClr val="FF0000"/>
                </a:solidFill>
                <a:cs typeface="Helvetica" panose="020B0604020202020204" pitchFamily="34" charset="0"/>
              </a:rPr>
              <a:t>Translated ICP in member’s preferred language at least initially and annually thereafter</a:t>
            </a:r>
          </a:p>
          <a:p>
            <a:r>
              <a:rPr lang="en-US" sz="1200" dirty="0">
                <a:solidFill>
                  <a:srgbClr val="002060"/>
                </a:solidFill>
                <a:cs typeface="Helvetica" panose="020B0604020202020204" pitchFamily="34" charset="0"/>
              </a:rPr>
              <a:t>ICT convened no later than 150 calendar days from effective date, and as needed afterwards. Must be completed </a:t>
            </a:r>
            <a:r>
              <a:rPr lang="en-US" sz="1200" b="1" dirty="0">
                <a:solidFill>
                  <a:srgbClr val="002060"/>
                </a:solidFill>
                <a:cs typeface="Helvetica" panose="020B0604020202020204" pitchFamily="34" charset="0"/>
              </a:rPr>
              <a:t>at least</a:t>
            </a:r>
            <a:r>
              <a:rPr lang="en-US" sz="1200" dirty="0">
                <a:solidFill>
                  <a:srgbClr val="002060"/>
                </a:solidFill>
                <a:cs typeface="Helvetica" panose="020B0604020202020204" pitchFamily="34" charset="0"/>
              </a:rPr>
              <a:t> </a:t>
            </a:r>
            <a:r>
              <a:rPr lang="en-US" sz="1200" b="1" dirty="0">
                <a:solidFill>
                  <a:srgbClr val="002060"/>
                </a:solidFill>
                <a:cs typeface="Helvetica" panose="020B0604020202020204" pitchFamily="34" charset="0"/>
              </a:rPr>
              <a:t>once every 365 calendar days</a:t>
            </a:r>
          </a:p>
          <a:p>
            <a:pPr lvl="1"/>
            <a:r>
              <a:rPr lang="en-US" sz="1200" dirty="0">
                <a:solidFill>
                  <a:srgbClr val="002060"/>
                </a:solidFill>
                <a:cs typeface="Helvetica" panose="020B0604020202020204" pitchFamily="34" charset="0"/>
              </a:rPr>
              <a:t>Each member case must evidence ICT meeting at least once within the rolling 12 months</a:t>
            </a:r>
          </a:p>
          <a:p>
            <a:r>
              <a:rPr lang="en-US" sz="1200" b="1" dirty="0">
                <a:solidFill>
                  <a:srgbClr val="002060"/>
                </a:solidFill>
                <a:cs typeface="Helvetica" panose="020B0604020202020204" pitchFamily="34" charset="0"/>
              </a:rPr>
              <a:t>MOC Training</a:t>
            </a:r>
            <a:r>
              <a:rPr lang="en-US" sz="1200" dirty="0">
                <a:solidFill>
                  <a:srgbClr val="002060"/>
                </a:solidFill>
                <a:cs typeface="Helvetica" panose="020B0604020202020204" pitchFamily="34" charset="0"/>
              </a:rPr>
              <a:t> during </a:t>
            </a:r>
            <a:r>
              <a:rPr lang="en-US" sz="1200" b="1" dirty="0">
                <a:solidFill>
                  <a:srgbClr val="002060"/>
                </a:solidFill>
                <a:cs typeface="Helvetica" panose="020B0604020202020204" pitchFamily="34" charset="0"/>
              </a:rPr>
              <a:t>onboarding </a:t>
            </a:r>
            <a:r>
              <a:rPr lang="en-US" sz="1200" dirty="0">
                <a:solidFill>
                  <a:srgbClr val="002060"/>
                </a:solidFill>
                <a:cs typeface="Helvetica" panose="020B0604020202020204" pitchFamily="34" charset="0"/>
              </a:rPr>
              <a:t>process and </a:t>
            </a:r>
            <a:r>
              <a:rPr lang="en-US" sz="1200" b="1" dirty="0">
                <a:solidFill>
                  <a:srgbClr val="002060"/>
                </a:solidFill>
                <a:cs typeface="Helvetica" panose="020B0604020202020204" pitchFamily="34" charset="0"/>
              </a:rPr>
              <a:t>annually </a:t>
            </a:r>
            <a:r>
              <a:rPr lang="en-US" sz="1200" dirty="0">
                <a:solidFill>
                  <a:srgbClr val="002060"/>
                </a:solidFill>
                <a:cs typeface="Helvetica" panose="020B0604020202020204" pitchFamily="34" charset="0"/>
              </a:rPr>
              <a:t>thereafter. ICT members must complete the MOC training prior to the ICT meeting</a:t>
            </a:r>
          </a:p>
          <a:p>
            <a:endParaRPr lang="en-US" dirty="0"/>
          </a:p>
        </p:txBody>
      </p:sp>
      <p:sp>
        <p:nvSpPr>
          <p:cNvPr id="7" name="TextBox 6">
            <a:extLst>
              <a:ext uri="{FF2B5EF4-FFF2-40B4-BE49-F238E27FC236}">
                <a16:creationId xmlns:a16="http://schemas.microsoft.com/office/drawing/2014/main" id="{F21C283C-A00E-B0A0-433C-6DEDB591512F}"/>
              </a:ext>
            </a:extLst>
          </p:cNvPr>
          <p:cNvSpPr txBox="1"/>
          <p:nvPr/>
        </p:nvSpPr>
        <p:spPr>
          <a:xfrm>
            <a:off x="832428" y="1165224"/>
            <a:ext cx="3647207" cy="5700022"/>
          </a:xfrm>
          <a:prstGeom prst="rect">
            <a:avLst/>
          </a:prstGeom>
          <a:noFill/>
        </p:spPr>
        <p:txBody>
          <a:bodyPr wrap="square">
            <a:spAutoFit/>
          </a:bodyPr>
          <a:lstStyle/>
          <a:p>
            <a:pPr marL="137160" indent="-137160">
              <a:lnSpc>
                <a:spcPct val="90000"/>
              </a:lnSpc>
              <a:spcBef>
                <a:spcPts val="1000"/>
              </a:spcBef>
              <a:buClr>
                <a:srgbClr val="F9A13A"/>
              </a:buClr>
              <a:buFont typeface="Arial"/>
              <a:buChar char="•"/>
            </a:pPr>
            <a:r>
              <a:rPr lang="en-US" sz="1200" b="1" dirty="0">
                <a:solidFill>
                  <a:srgbClr val="002060"/>
                </a:solidFill>
                <a:latin typeface="Helvetica" charset="0"/>
                <a:cs typeface="Helvetica" panose="020B0604020202020204" pitchFamily="34" charset="0"/>
              </a:rPr>
              <a:t>ICP completed within 90 calendar days of LAC effective date of enrollment.</a:t>
            </a:r>
          </a:p>
          <a:p>
            <a:pPr lvl="1"/>
            <a:r>
              <a:rPr lang="en-US" sz="1200" dirty="0">
                <a:solidFill>
                  <a:srgbClr val="002060"/>
                </a:solidFill>
                <a:latin typeface="+mn-lt"/>
                <a:cs typeface="Helvetica" panose="020B0604020202020204" pitchFamily="34" charset="0"/>
              </a:rPr>
              <a:t>PPGs are required to create an ICP for </a:t>
            </a:r>
            <a:r>
              <a:rPr lang="en-US" sz="1200" b="1" dirty="0">
                <a:solidFill>
                  <a:srgbClr val="002060"/>
                </a:solidFill>
                <a:latin typeface="+mn-lt"/>
                <a:cs typeface="Helvetica" panose="020B0604020202020204" pitchFamily="34" charset="0"/>
              </a:rPr>
              <a:t>new </a:t>
            </a:r>
            <a:r>
              <a:rPr lang="en-US" sz="1200" dirty="0">
                <a:solidFill>
                  <a:srgbClr val="002060"/>
                </a:solidFill>
                <a:latin typeface="+mn-lt"/>
                <a:cs typeface="Helvetica" panose="020B0604020202020204" pitchFamily="34" charset="0"/>
              </a:rPr>
              <a:t>members within</a:t>
            </a:r>
            <a:r>
              <a:rPr lang="en-US" sz="1200" b="1" dirty="0">
                <a:solidFill>
                  <a:srgbClr val="002060"/>
                </a:solidFill>
                <a:latin typeface="+mn-lt"/>
                <a:cs typeface="Helvetica" panose="020B0604020202020204" pitchFamily="34" charset="0"/>
              </a:rPr>
              <a:t> 90 days/3months </a:t>
            </a:r>
            <a:r>
              <a:rPr lang="en-US" sz="1200" dirty="0">
                <a:solidFill>
                  <a:srgbClr val="002060"/>
                </a:solidFill>
                <a:latin typeface="+mn-lt"/>
                <a:cs typeface="Helvetica" panose="020B0604020202020204" pitchFamily="34" charset="0"/>
              </a:rPr>
              <a:t>of L.A. Care Effective date. PPGs are expected to prioritize net new members in the event of member transfer to meet the ICP1 requirements.</a:t>
            </a:r>
          </a:p>
          <a:p>
            <a:pPr marL="137160" indent="-137160">
              <a:lnSpc>
                <a:spcPct val="90000"/>
              </a:lnSpc>
              <a:spcBef>
                <a:spcPts val="1000"/>
              </a:spcBef>
              <a:buClr>
                <a:srgbClr val="F9A13A"/>
              </a:buClr>
              <a:buFont typeface="Arial"/>
              <a:buChar char="•"/>
            </a:pPr>
            <a:r>
              <a:rPr lang="en-US" sz="1200" b="1" dirty="0">
                <a:solidFill>
                  <a:srgbClr val="002060"/>
                </a:solidFill>
                <a:latin typeface="Helvetica" charset="0"/>
                <a:cs typeface="Helvetica" panose="020B0604020202020204" pitchFamily="34" charset="0"/>
              </a:rPr>
              <a:t>ICP completed within 90 days/3months of PPG/L.A. Care transfer due to change in care management ownership.</a:t>
            </a:r>
          </a:p>
          <a:p>
            <a:pPr marL="137160" indent="-137160">
              <a:lnSpc>
                <a:spcPct val="90000"/>
              </a:lnSpc>
              <a:spcBef>
                <a:spcPts val="1000"/>
              </a:spcBef>
              <a:buClr>
                <a:srgbClr val="F9A13A"/>
              </a:buClr>
              <a:buFont typeface="Arial"/>
              <a:buChar char="•"/>
            </a:pPr>
            <a:r>
              <a:rPr lang="en-US" sz="1200" b="1" dirty="0">
                <a:solidFill>
                  <a:srgbClr val="002060"/>
                </a:solidFill>
                <a:latin typeface="Helvetica" charset="0"/>
                <a:cs typeface="Helvetica" panose="020B0604020202020204" pitchFamily="34" charset="0"/>
              </a:rPr>
              <a:t>ICP update within the last 365 calendar days of the last ICP with or without HRA</a:t>
            </a:r>
          </a:p>
          <a:p>
            <a:pPr marL="628650" lvl="2" indent="-171450">
              <a:lnSpc>
                <a:spcPct val="90000"/>
              </a:lnSpc>
              <a:spcBef>
                <a:spcPts val="1000"/>
              </a:spcBef>
              <a:buClr>
                <a:srgbClr val="F9A13A"/>
              </a:buClr>
              <a:buFont typeface="Courier New" panose="02070309020205020404" pitchFamily="49" charset="0"/>
              <a:buChar char="o"/>
            </a:pPr>
            <a:r>
              <a:rPr lang="en-US" sz="1200" dirty="0">
                <a:solidFill>
                  <a:srgbClr val="002060"/>
                </a:solidFill>
                <a:latin typeface="Helvetica" charset="0"/>
                <a:cs typeface="Helvetica" panose="020B0604020202020204" pitchFamily="34" charset="0"/>
              </a:rPr>
              <a:t>Each member case must evidence ICP update at least once within the rolling 12 months</a:t>
            </a:r>
          </a:p>
          <a:p>
            <a:pPr marL="628650" lvl="2" indent="-171450">
              <a:lnSpc>
                <a:spcPct val="90000"/>
              </a:lnSpc>
              <a:spcBef>
                <a:spcPts val="1000"/>
              </a:spcBef>
              <a:buClr>
                <a:srgbClr val="F9A13A"/>
              </a:buClr>
              <a:buFont typeface="Courier New" panose="02070309020205020404" pitchFamily="49" charset="0"/>
              <a:buChar char="o"/>
            </a:pPr>
            <a:r>
              <a:rPr lang="en-US" sz="1200" dirty="0">
                <a:solidFill>
                  <a:srgbClr val="002060"/>
                </a:solidFill>
                <a:latin typeface="Helvetica" charset="0"/>
                <a:cs typeface="Helvetica" panose="020B0604020202020204" pitchFamily="34" charset="0"/>
              </a:rPr>
              <a:t>In the case of no completed HRAs, the anchor date for attempted the annual HRA and subsequent ICP/ICT is the member’s enrollment date. </a:t>
            </a:r>
          </a:p>
          <a:p>
            <a:pPr marL="137160" indent="-137160">
              <a:lnSpc>
                <a:spcPct val="90000"/>
              </a:lnSpc>
              <a:spcBef>
                <a:spcPts val="1000"/>
              </a:spcBef>
              <a:buClr>
                <a:srgbClr val="F9A13A"/>
              </a:buClr>
              <a:buFont typeface="Arial"/>
              <a:buChar char="•"/>
            </a:pPr>
            <a:r>
              <a:rPr lang="en-US" sz="1200" b="1" dirty="0">
                <a:solidFill>
                  <a:srgbClr val="002060"/>
                </a:solidFill>
                <a:latin typeface="Helvetica" charset="0"/>
                <a:cs typeface="Helvetica" panose="020B0604020202020204" pitchFamily="34" charset="0"/>
              </a:rPr>
              <a:t>ICP updated/created within 30 calendar days from the TOC</a:t>
            </a:r>
          </a:p>
          <a:p>
            <a:pPr marL="137160" indent="-137160">
              <a:lnSpc>
                <a:spcPct val="90000"/>
              </a:lnSpc>
              <a:spcBef>
                <a:spcPts val="1000"/>
              </a:spcBef>
              <a:buClr>
                <a:srgbClr val="F9A13A"/>
              </a:buClr>
              <a:buFont typeface="Arial"/>
              <a:buChar char="•"/>
            </a:pPr>
            <a:r>
              <a:rPr lang="en-US" sz="1200" b="1" dirty="0">
                <a:solidFill>
                  <a:srgbClr val="002060"/>
                </a:solidFill>
                <a:latin typeface="Helvetica" charset="0"/>
                <a:cs typeface="Helvetica" panose="020B0604020202020204" pitchFamily="34" charset="0"/>
              </a:rPr>
              <a:t>ICP updated/created within 45 calendar days of the HRA</a:t>
            </a:r>
          </a:p>
          <a:p>
            <a:pPr marL="628650" lvl="1" indent="-171450">
              <a:buClr>
                <a:srgbClr val="F9A13A"/>
              </a:buClr>
              <a:buFont typeface="Courier New" panose="02070309020205020404" pitchFamily="49" charset="0"/>
              <a:buChar char="o"/>
            </a:pPr>
            <a:r>
              <a:rPr lang="en-US" sz="1200" dirty="0">
                <a:solidFill>
                  <a:srgbClr val="002060"/>
                </a:solidFill>
                <a:latin typeface="+mn-lt"/>
                <a:cs typeface="Helvetica" panose="020B0604020202020204" pitchFamily="34" charset="0"/>
              </a:rPr>
              <a:t>Within 45 calendar days after completion of the initial HRA or reassessment. For pre-enrollment HRAs, the ICP is created within 45 calendar days of the effective date of enrollment.</a:t>
            </a:r>
          </a:p>
        </p:txBody>
      </p:sp>
    </p:spTree>
    <p:extLst>
      <p:ext uri="{BB962C8B-B14F-4D97-AF65-F5344CB8AC3E}">
        <p14:creationId xmlns:p14="http://schemas.microsoft.com/office/powerpoint/2010/main" val="10689546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A57BF31-7443-E648-0D63-10A83A53FCDF}"/>
              </a:ext>
            </a:extLst>
          </p:cNvPr>
          <p:cNvSpPr>
            <a:spLocks noGrp="1"/>
          </p:cNvSpPr>
          <p:nvPr>
            <p:ph idx="13"/>
          </p:nvPr>
        </p:nvSpPr>
        <p:spPr>
          <a:xfrm>
            <a:off x="1025236" y="2414298"/>
            <a:ext cx="7886700" cy="4351338"/>
          </a:xfrm>
        </p:spPr>
        <p:txBody>
          <a:bodyPr/>
          <a:lstStyle/>
          <a:p>
            <a:pPr marL="0" indent="0">
              <a:buNone/>
            </a:pPr>
            <a:r>
              <a:rPr lang="en-US" sz="4400" b="1" i="1" dirty="0">
                <a:solidFill>
                  <a:srgbClr val="0070C0"/>
                </a:solidFill>
                <a:effectLst>
                  <a:outerShdw blurRad="38100" dist="38100" dir="2700000" algn="tl">
                    <a:srgbClr val="000000">
                      <a:alpha val="43137"/>
                    </a:srgbClr>
                  </a:outerShdw>
                </a:effectLst>
              </a:rPr>
              <a:t>KPI and Process for Failed Measures</a:t>
            </a:r>
            <a:endParaRPr lang="en-US" sz="4400" b="1" dirty="0">
              <a:solidFill>
                <a:srgbClr val="0070C0"/>
              </a:solidFill>
            </a:endParaRPr>
          </a:p>
        </p:txBody>
      </p:sp>
    </p:spTree>
    <p:extLst>
      <p:ext uri="{BB962C8B-B14F-4D97-AF65-F5344CB8AC3E}">
        <p14:creationId xmlns:p14="http://schemas.microsoft.com/office/powerpoint/2010/main" val="27671485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D9B3-CC8C-3F78-FE17-97E2BA95D6BA}"/>
              </a:ext>
            </a:extLst>
          </p:cNvPr>
          <p:cNvSpPr>
            <a:spLocks noGrp="1"/>
          </p:cNvSpPr>
          <p:nvPr>
            <p:ph type="title"/>
          </p:nvPr>
        </p:nvSpPr>
        <p:spPr>
          <a:xfrm>
            <a:off x="914400" y="184149"/>
            <a:ext cx="7886700" cy="662939"/>
          </a:xfrm>
        </p:spPr>
        <p:txBody>
          <a:bodyPr/>
          <a:lstStyle/>
          <a:p>
            <a:r>
              <a:rPr lang="en-US" sz="3200" dirty="0">
                <a:solidFill>
                  <a:srgbClr val="0070C0"/>
                </a:solidFill>
                <a:cs typeface="Helvetica" panose="020B0604020202020204" pitchFamily="34" charset="0"/>
              </a:rPr>
              <a:t>Key Performance Indicators (KPIs): Qualitative &amp; Quantitative Measures</a:t>
            </a:r>
            <a:endParaRPr lang="en-US" sz="3200" dirty="0">
              <a:solidFill>
                <a:srgbClr val="0070C0"/>
              </a:solidFill>
            </a:endParaRPr>
          </a:p>
        </p:txBody>
      </p:sp>
      <p:sp>
        <p:nvSpPr>
          <p:cNvPr id="4" name="Slide Number Placeholder 3">
            <a:extLst>
              <a:ext uri="{FF2B5EF4-FFF2-40B4-BE49-F238E27FC236}">
                <a16:creationId xmlns:a16="http://schemas.microsoft.com/office/drawing/2014/main" id="{FFBDE110-7E91-5A01-C6AE-A53EB0B3D5FF}"/>
              </a:ext>
            </a:extLst>
          </p:cNvPr>
          <p:cNvSpPr>
            <a:spLocks noGrp="1"/>
          </p:cNvSpPr>
          <p:nvPr>
            <p:ph type="sldNum" sz="quarter" idx="12"/>
          </p:nvPr>
        </p:nvSpPr>
        <p:spPr/>
        <p:txBody>
          <a:bodyPr/>
          <a:lstStyle/>
          <a:p>
            <a:r>
              <a:rPr lang="en-US" dirty="0"/>
              <a:t>  Corporate Compliance Monitoring – 2026 Annual PPG Training  | 27</a:t>
            </a:r>
          </a:p>
        </p:txBody>
      </p:sp>
      <p:sp>
        <p:nvSpPr>
          <p:cNvPr id="5" name="Content Placeholder 4">
            <a:extLst>
              <a:ext uri="{FF2B5EF4-FFF2-40B4-BE49-F238E27FC236}">
                <a16:creationId xmlns:a16="http://schemas.microsoft.com/office/drawing/2014/main" id="{BBCAE206-3B0A-5C31-F6C8-B22B76590ABF}"/>
              </a:ext>
            </a:extLst>
          </p:cNvPr>
          <p:cNvSpPr>
            <a:spLocks noGrp="1"/>
          </p:cNvSpPr>
          <p:nvPr>
            <p:ph idx="13"/>
          </p:nvPr>
        </p:nvSpPr>
        <p:spPr>
          <a:xfrm>
            <a:off x="1335653" y="1390560"/>
            <a:ext cx="3029527" cy="4351338"/>
          </a:xfrm>
        </p:spPr>
        <p:txBody>
          <a:bodyPr/>
          <a:lstStyle/>
          <a:p>
            <a:pPr marL="0" indent="0">
              <a:buNone/>
            </a:pPr>
            <a:r>
              <a:rPr lang="en-US" sz="1400" b="1" u="sng" dirty="0">
                <a:solidFill>
                  <a:srgbClr val="002060"/>
                </a:solidFill>
                <a:cs typeface="Helvetica" panose="020B0604020202020204" pitchFamily="34" charset="0"/>
              </a:rPr>
              <a:t>Quantitative Measures</a:t>
            </a:r>
          </a:p>
          <a:p>
            <a:r>
              <a:rPr lang="en-US" sz="1400" dirty="0">
                <a:solidFill>
                  <a:srgbClr val="002060"/>
                </a:solidFill>
                <a:cs typeface="Helvetica" panose="020B0604020202020204" pitchFamily="34" charset="0"/>
              </a:rPr>
              <a:t>Initial ICP within 3 months of DSNP enrollment based on recent completed HRA or claims/utilization</a:t>
            </a:r>
          </a:p>
          <a:p>
            <a:r>
              <a:rPr lang="en-US" sz="1400" dirty="0">
                <a:solidFill>
                  <a:srgbClr val="002060"/>
                </a:solidFill>
                <a:cs typeface="Helvetica" panose="020B0604020202020204" pitchFamily="34" charset="0"/>
              </a:rPr>
              <a:t>ICP within 3 months of member transfer.</a:t>
            </a:r>
          </a:p>
          <a:p>
            <a:r>
              <a:rPr lang="en-US" sz="1400" dirty="0">
                <a:solidFill>
                  <a:srgbClr val="002060"/>
                </a:solidFill>
                <a:cs typeface="Helvetica" panose="020B0604020202020204" pitchFamily="34" charset="0"/>
              </a:rPr>
              <a:t>ICP within the rolling 12 months</a:t>
            </a:r>
          </a:p>
          <a:p>
            <a:r>
              <a:rPr lang="en-US" sz="1400" dirty="0">
                <a:solidFill>
                  <a:srgbClr val="002060"/>
                </a:solidFill>
                <a:cs typeface="Helvetica" panose="020B0604020202020204" pitchFamily="34" charset="0"/>
              </a:rPr>
              <a:t>ICP within 30 calendar days from the TOC</a:t>
            </a:r>
          </a:p>
          <a:p>
            <a:r>
              <a:rPr lang="en-US" sz="1400" dirty="0">
                <a:solidFill>
                  <a:srgbClr val="002060"/>
                </a:solidFill>
                <a:cs typeface="Helvetica" panose="020B0604020202020204" pitchFamily="34" charset="0"/>
              </a:rPr>
              <a:t>ICP within 45 calendar days of the HRA</a:t>
            </a:r>
          </a:p>
          <a:p>
            <a:pPr lvl="1"/>
            <a:r>
              <a:rPr lang="en-US" sz="1400" dirty="0">
                <a:solidFill>
                  <a:srgbClr val="002060"/>
                </a:solidFill>
                <a:cs typeface="Helvetica" panose="020B0604020202020204" pitchFamily="34" charset="0"/>
              </a:rPr>
              <a:t>HRA posting will be evaluated with this measure</a:t>
            </a:r>
          </a:p>
          <a:p>
            <a:r>
              <a:rPr lang="en-US" sz="1400" dirty="0">
                <a:solidFill>
                  <a:srgbClr val="002060"/>
                </a:solidFill>
                <a:cs typeface="Helvetica" panose="020B0604020202020204" pitchFamily="34" charset="0"/>
              </a:rPr>
              <a:t>ICP communication to Member &amp; Provider within the rolling 12 months</a:t>
            </a:r>
          </a:p>
          <a:p>
            <a:r>
              <a:rPr lang="en-US" sz="1400" dirty="0">
                <a:solidFill>
                  <a:srgbClr val="002060"/>
                </a:solidFill>
                <a:cs typeface="Helvetica" panose="020B0604020202020204" pitchFamily="34" charset="0"/>
              </a:rPr>
              <a:t>Initial ICT no later than 150 days and ICT within the rolling 12 months</a:t>
            </a:r>
          </a:p>
          <a:p>
            <a:endParaRPr lang="en-US" dirty="0"/>
          </a:p>
        </p:txBody>
      </p:sp>
      <p:sp>
        <p:nvSpPr>
          <p:cNvPr id="7" name="TextBox 6">
            <a:extLst>
              <a:ext uri="{FF2B5EF4-FFF2-40B4-BE49-F238E27FC236}">
                <a16:creationId xmlns:a16="http://schemas.microsoft.com/office/drawing/2014/main" id="{FBCE431D-EF9F-E45B-039D-6B70BBB731B6}"/>
              </a:ext>
            </a:extLst>
          </p:cNvPr>
          <p:cNvSpPr txBox="1"/>
          <p:nvPr/>
        </p:nvSpPr>
        <p:spPr>
          <a:xfrm>
            <a:off x="4963548" y="1403583"/>
            <a:ext cx="3266052" cy="4045210"/>
          </a:xfrm>
          <a:prstGeom prst="rect">
            <a:avLst/>
          </a:prstGeom>
          <a:noFill/>
        </p:spPr>
        <p:txBody>
          <a:bodyPr wrap="square">
            <a:spAutoFit/>
          </a:bodyPr>
          <a:lstStyle/>
          <a:p>
            <a:pPr marL="0" indent="0">
              <a:buNone/>
            </a:pPr>
            <a:r>
              <a:rPr lang="en-US" sz="1400" b="1" u="sng" dirty="0">
                <a:solidFill>
                  <a:srgbClr val="002060"/>
                </a:solidFill>
                <a:latin typeface="Helvetica" panose="020B0604020202020204"/>
                <a:cs typeface="Helvetica" panose="020B0604020202020204"/>
              </a:rPr>
              <a:t>Qualitative Measures</a:t>
            </a:r>
          </a:p>
          <a:p>
            <a:pPr marL="137160" indent="-137160">
              <a:lnSpc>
                <a:spcPct val="90000"/>
              </a:lnSpc>
              <a:spcBef>
                <a:spcPts val="1000"/>
              </a:spcBef>
              <a:buClr>
                <a:srgbClr val="F9A13A"/>
              </a:buClr>
              <a:buFont typeface="Arial"/>
              <a:buChar char="•"/>
            </a:pPr>
            <a:r>
              <a:rPr lang="en-US" sz="1400" dirty="0">
                <a:solidFill>
                  <a:srgbClr val="002060"/>
                </a:solidFill>
                <a:latin typeface="Helvetica" charset="0"/>
                <a:cs typeface="Helvetica" panose="020B0604020202020204" pitchFamily="34" charset="0"/>
              </a:rPr>
              <a:t>Outreach</a:t>
            </a:r>
          </a:p>
          <a:p>
            <a:pPr marL="137160" indent="-137160">
              <a:lnSpc>
                <a:spcPct val="90000"/>
              </a:lnSpc>
              <a:spcBef>
                <a:spcPts val="1000"/>
              </a:spcBef>
              <a:buClr>
                <a:srgbClr val="F9A13A"/>
              </a:buClr>
              <a:buFont typeface="Arial"/>
              <a:buChar char="•"/>
            </a:pPr>
            <a:r>
              <a:rPr lang="en-US" sz="1400" dirty="0">
                <a:solidFill>
                  <a:srgbClr val="002060"/>
                </a:solidFill>
                <a:latin typeface="Helvetica" charset="0"/>
                <a:cs typeface="Helvetica" panose="020B0604020202020204" pitchFamily="34" charset="0"/>
              </a:rPr>
              <a:t>ICP available</a:t>
            </a:r>
          </a:p>
          <a:p>
            <a:pPr marL="137160" indent="-137160">
              <a:lnSpc>
                <a:spcPct val="90000"/>
              </a:lnSpc>
              <a:spcBef>
                <a:spcPts val="1000"/>
              </a:spcBef>
              <a:buClr>
                <a:srgbClr val="F9A13A"/>
              </a:buClr>
              <a:buFont typeface="Arial"/>
              <a:buChar char="•"/>
            </a:pPr>
            <a:r>
              <a:rPr lang="en-US" sz="1400" dirty="0">
                <a:solidFill>
                  <a:srgbClr val="002060"/>
                </a:solidFill>
                <a:latin typeface="Helvetica" charset="0"/>
                <a:cs typeface="Helvetica" panose="020B0604020202020204" pitchFamily="34" charset="0"/>
              </a:rPr>
              <a:t>ICP Mapping to HRA	</a:t>
            </a:r>
          </a:p>
          <a:p>
            <a:pPr marL="137160" indent="-137160">
              <a:lnSpc>
                <a:spcPct val="90000"/>
              </a:lnSpc>
              <a:spcBef>
                <a:spcPts val="1000"/>
              </a:spcBef>
              <a:buClr>
                <a:srgbClr val="F9A13A"/>
              </a:buClr>
              <a:buFont typeface="Arial"/>
              <a:buChar char="•"/>
            </a:pPr>
            <a:r>
              <a:rPr lang="en-US" sz="1400" dirty="0">
                <a:solidFill>
                  <a:srgbClr val="002060"/>
                </a:solidFill>
                <a:latin typeface="Helvetica" charset="0"/>
                <a:cs typeface="Helvetica" panose="020B0604020202020204" pitchFamily="34" charset="0"/>
              </a:rPr>
              <a:t>ICP Components</a:t>
            </a:r>
          </a:p>
          <a:p>
            <a:pPr marL="137160" indent="-137160">
              <a:lnSpc>
                <a:spcPct val="90000"/>
              </a:lnSpc>
              <a:spcBef>
                <a:spcPts val="1000"/>
              </a:spcBef>
              <a:buClr>
                <a:srgbClr val="F9A13A"/>
              </a:buClr>
              <a:buFont typeface="Arial"/>
              <a:buChar char="•"/>
            </a:pPr>
            <a:r>
              <a:rPr lang="en-US" sz="1400" dirty="0">
                <a:solidFill>
                  <a:srgbClr val="002060"/>
                </a:solidFill>
                <a:latin typeface="Helvetica" charset="0"/>
                <a:cs typeface="Helvetica" panose="020B0604020202020204" pitchFamily="34" charset="0"/>
              </a:rPr>
              <a:t>TOC Notification to Member and PCP </a:t>
            </a:r>
          </a:p>
          <a:p>
            <a:pPr marL="137160" indent="-137160">
              <a:lnSpc>
                <a:spcPct val="90000"/>
              </a:lnSpc>
              <a:spcBef>
                <a:spcPts val="1000"/>
              </a:spcBef>
              <a:buClr>
                <a:srgbClr val="F9A13A"/>
              </a:buClr>
              <a:buFont typeface="Arial"/>
              <a:buChar char="•"/>
            </a:pPr>
            <a:r>
              <a:rPr lang="en-US" sz="1400" dirty="0">
                <a:solidFill>
                  <a:srgbClr val="002060"/>
                </a:solidFill>
                <a:latin typeface="Helvetica" charset="0"/>
                <a:cs typeface="Helvetica" panose="020B0604020202020204" pitchFamily="34" charset="0"/>
              </a:rPr>
              <a:t>TOC Components</a:t>
            </a:r>
          </a:p>
          <a:p>
            <a:pPr marL="137160" indent="-137160">
              <a:lnSpc>
                <a:spcPct val="90000"/>
              </a:lnSpc>
              <a:spcBef>
                <a:spcPts val="1000"/>
              </a:spcBef>
              <a:buClr>
                <a:srgbClr val="F9A13A"/>
              </a:buClr>
              <a:buFont typeface="Arial"/>
              <a:buChar char="•"/>
            </a:pPr>
            <a:r>
              <a:rPr lang="en-US" sz="1400" dirty="0">
                <a:solidFill>
                  <a:srgbClr val="002060"/>
                </a:solidFill>
                <a:latin typeface="Helvetica" charset="0"/>
                <a:cs typeface="Helvetica" panose="020B0604020202020204" pitchFamily="34" charset="0"/>
              </a:rPr>
              <a:t>ICP to Member &amp; Provider</a:t>
            </a:r>
          </a:p>
          <a:p>
            <a:pPr marL="137160" indent="-137160">
              <a:lnSpc>
                <a:spcPct val="90000"/>
              </a:lnSpc>
              <a:spcBef>
                <a:spcPts val="1000"/>
              </a:spcBef>
              <a:buClr>
                <a:srgbClr val="F9A13A"/>
              </a:buClr>
              <a:buFont typeface="Arial"/>
              <a:buChar char="•"/>
            </a:pPr>
            <a:r>
              <a:rPr lang="en-US" sz="1400" dirty="0">
                <a:solidFill>
                  <a:srgbClr val="002060"/>
                </a:solidFill>
                <a:latin typeface="Helvetica" charset="0"/>
                <a:cs typeface="Helvetica" panose="020B0604020202020204" pitchFamily="34" charset="0"/>
              </a:rPr>
              <a:t>ICT Composition	</a:t>
            </a:r>
          </a:p>
          <a:p>
            <a:pPr marL="137160" indent="-137160">
              <a:lnSpc>
                <a:spcPct val="90000"/>
              </a:lnSpc>
              <a:spcBef>
                <a:spcPts val="1000"/>
              </a:spcBef>
              <a:buClr>
                <a:srgbClr val="F9A13A"/>
              </a:buClr>
              <a:buFont typeface="Arial"/>
              <a:buChar char="•"/>
            </a:pPr>
            <a:r>
              <a:rPr lang="en-US" sz="1400" dirty="0">
                <a:solidFill>
                  <a:srgbClr val="002060"/>
                </a:solidFill>
                <a:latin typeface="Helvetica" charset="0"/>
                <a:cs typeface="Helvetica" panose="020B0604020202020204" pitchFamily="34" charset="0"/>
              </a:rPr>
              <a:t>ICT Meeting</a:t>
            </a:r>
          </a:p>
          <a:p>
            <a:pPr marL="137160" indent="-137160">
              <a:lnSpc>
                <a:spcPct val="90000"/>
              </a:lnSpc>
              <a:spcBef>
                <a:spcPts val="1000"/>
              </a:spcBef>
              <a:buClr>
                <a:srgbClr val="F9A13A"/>
              </a:buClr>
              <a:buFont typeface="Arial"/>
              <a:buChar char="•"/>
            </a:pPr>
            <a:r>
              <a:rPr lang="en-US" sz="1400" dirty="0">
                <a:solidFill>
                  <a:srgbClr val="002060"/>
                </a:solidFill>
                <a:latin typeface="Helvetica" charset="0"/>
                <a:cs typeface="Helvetica" panose="020B0604020202020204" pitchFamily="34" charset="0"/>
              </a:rPr>
              <a:t>MOC Training	</a:t>
            </a:r>
          </a:p>
          <a:p>
            <a:pPr marL="137160" indent="-137160">
              <a:lnSpc>
                <a:spcPct val="90000"/>
              </a:lnSpc>
              <a:spcBef>
                <a:spcPts val="1000"/>
              </a:spcBef>
              <a:buClr>
                <a:srgbClr val="F9A13A"/>
              </a:buClr>
              <a:buFont typeface="Arial"/>
              <a:buChar char="•"/>
            </a:pPr>
            <a:r>
              <a:rPr lang="en-US" sz="1400" dirty="0">
                <a:solidFill>
                  <a:srgbClr val="002060"/>
                </a:solidFill>
                <a:latin typeface="Helvetica" charset="0"/>
                <a:cs typeface="Helvetica" panose="020B0604020202020204" pitchFamily="34" charset="0"/>
              </a:rPr>
              <a:t>Face to Face Visit</a:t>
            </a:r>
          </a:p>
        </p:txBody>
      </p:sp>
    </p:spTree>
    <p:extLst>
      <p:ext uri="{BB962C8B-B14F-4D97-AF65-F5344CB8AC3E}">
        <p14:creationId xmlns:p14="http://schemas.microsoft.com/office/powerpoint/2010/main" val="12850429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15FF1-D911-794A-4AC9-155D9F360511}"/>
              </a:ext>
            </a:extLst>
          </p:cNvPr>
          <p:cNvSpPr>
            <a:spLocks noGrp="1"/>
          </p:cNvSpPr>
          <p:nvPr>
            <p:ph type="title"/>
          </p:nvPr>
        </p:nvSpPr>
        <p:spPr/>
        <p:txBody>
          <a:bodyPr/>
          <a:lstStyle/>
          <a:p>
            <a:r>
              <a:rPr lang="en-US" sz="3200" dirty="0">
                <a:solidFill>
                  <a:srgbClr val="0095D4"/>
                </a:solidFill>
                <a:latin typeface="Helvetica" panose="020B0604020202020204" pitchFamily="34" charset="0"/>
                <a:cs typeface="Helvetica" panose="020B0604020202020204" pitchFamily="34" charset="0"/>
              </a:rPr>
              <a:t>CCM’s Process for Failed Measures</a:t>
            </a:r>
            <a:br>
              <a:rPr lang="en-US" dirty="0">
                <a:solidFill>
                  <a:srgbClr val="0095D4"/>
                </a:solidFill>
                <a:latin typeface="Helvetica" panose="020B0604020202020204" pitchFamily="34" charset="0"/>
                <a:cs typeface="Helvetica" panose="020B0604020202020204" pitchFamily="34" charset="0"/>
              </a:rPr>
            </a:br>
            <a:endParaRPr lang="en-US" dirty="0"/>
          </a:p>
        </p:txBody>
      </p:sp>
      <p:sp>
        <p:nvSpPr>
          <p:cNvPr id="4" name="Slide Number Placeholder 3">
            <a:extLst>
              <a:ext uri="{FF2B5EF4-FFF2-40B4-BE49-F238E27FC236}">
                <a16:creationId xmlns:a16="http://schemas.microsoft.com/office/drawing/2014/main" id="{B89BED30-FDA3-7279-9C7E-81D066BBA154}"/>
              </a:ext>
            </a:extLst>
          </p:cNvPr>
          <p:cNvSpPr>
            <a:spLocks noGrp="1"/>
          </p:cNvSpPr>
          <p:nvPr>
            <p:ph type="sldNum" sz="quarter" idx="12"/>
          </p:nvPr>
        </p:nvSpPr>
        <p:spPr/>
        <p:txBody>
          <a:bodyPr/>
          <a:lstStyle/>
          <a:p>
            <a:r>
              <a:rPr lang="en-US" dirty="0"/>
              <a:t>  Corporate Compliance Monitoring – 2026 Annual PPG Training | 28</a:t>
            </a:r>
          </a:p>
        </p:txBody>
      </p:sp>
      <p:sp>
        <p:nvSpPr>
          <p:cNvPr id="7" name="Text Placeholder 2">
            <a:extLst>
              <a:ext uri="{FF2B5EF4-FFF2-40B4-BE49-F238E27FC236}">
                <a16:creationId xmlns:a16="http://schemas.microsoft.com/office/drawing/2014/main" id="{2AF9D841-C7DA-902B-4E52-E37C525E9F24}"/>
              </a:ext>
            </a:extLst>
          </p:cNvPr>
          <p:cNvSpPr txBox="1">
            <a:spLocks/>
          </p:cNvSpPr>
          <p:nvPr/>
        </p:nvSpPr>
        <p:spPr>
          <a:xfrm>
            <a:off x="7219200" y="1981128"/>
            <a:ext cx="1567484" cy="3088507"/>
          </a:xfrm>
          <a:prstGeom prst="rect">
            <a:avLst/>
          </a:prstGeom>
        </p:spPr>
        <p:txBody>
          <a:bodyPr/>
          <a:lstStyle>
            <a:lvl1pPr marL="137160" indent="-137160" algn="l" defTabSz="914400" rtl="0" eaLnBrk="1" latinLnBrk="0" hangingPunct="1">
              <a:lnSpc>
                <a:spcPct val="90000"/>
              </a:lnSpc>
              <a:spcBef>
                <a:spcPts val="1000"/>
              </a:spcBef>
              <a:buClr>
                <a:srgbClr val="F9A13A"/>
              </a:buClr>
              <a:buFont typeface="Arial"/>
              <a:buChar char="•"/>
              <a:defRPr sz="1600" b="0" i="0" kern="1200">
                <a:solidFill>
                  <a:srgbClr val="555555"/>
                </a:solidFill>
                <a:latin typeface="Helvetica" charset="0"/>
                <a:ea typeface="Helvetica" charset="0"/>
                <a:cs typeface="Helvetica" charset="0"/>
              </a:defRPr>
            </a:lvl1pPr>
            <a:lvl2pPr marL="411480" indent="-228600" algn="l" defTabSz="914400" rtl="0" eaLnBrk="1" latinLnBrk="0" hangingPunct="1">
              <a:lnSpc>
                <a:spcPct val="90000"/>
              </a:lnSpc>
              <a:spcBef>
                <a:spcPts val="500"/>
              </a:spcBef>
              <a:buClr>
                <a:srgbClr val="0095D4"/>
              </a:buClr>
              <a:buSzPct val="100000"/>
              <a:buFont typeface="LucidaGrande" charset="0"/>
              <a:buChar char="-"/>
              <a:defRPr sz="1600" b="0" i="0" kern="1200">
                <a:solidFill>
                  <a:srgbClr val="555555"/>
                </a:solidFill>
                <a:latin typeface="Helvetica" charset="0"/>
                <a:ea typeface="Helvetica" charset="0"/>
                <a:cs typeface="Helvetica" charset="0"/>
              </a:defRPr>
            </a:lvl2pPr>
            <a:lvl3pPr marL="594360" indent="-137160" algn="l" defTabSz="914400" rtl="0" eaLnBrk="1" latinLnBrk="0" hangingPunct="1">
              <a:lnSpc>
                <a:spcPct val="90000"/>
              </a:lnSpc>
              <a:spcBef>
                <a:spcPts val="500"/>
              </a:spcBef>
              <a:buClr>
                <a:srgbClr val="F9A13A"/>
              </a:buClr>
              <a:buFont typeface="Arial"/>
              <a:buChar char="•"/>
              <a:defRPr sz="1600" b="0" i="0" kern="1200">
                <a:solidFill>
                  <a:srgbClr val="555555"/>
                </a:solidFill>
                <a:latin typeface="Helvetica" charset="0"/>
                <a:ea typeface="Helvetica" charset="0"/>
                <a:cs typeface="Helvetica" charset="0"/>
              </a:defRPr>
            </a:lvl3pPr>
            <a:lvl4pPr marL="868680" indent="-228600" algn="l" defTabSz="914400" rtl="0" eaLnBrk="1" latinLnBrk="0" hangingPunct="1">
              <a:lnSpc>
                <a:spcPct val="90000"/>
              </a:lnSpc>
              <a:spcBef>
                <a:spcPts val="500"/>
              </a:spcBef>
              <a:buClr>
                <a:srgbClr val="0095D4"/>
              </a:buClr>
              <a:buSzPct val="100000"/>
              <a:buFont typeface="LucidaGrande" charset="0"/>
              <a:buChar char="▫"/>
              <a:defRPr sz="1600" b="0" i="0" kern="1200" baseline="0">
                <a:solidFill>
                  <a:srgbClr val="555555"/>
                </a:solidFill>
                <a:latin typeface="Helvetica" charset="0"/>
                <a:ea typeface="Helvetica" charset="0"/>
                <a:cs typeface="Helvetica"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1400" i="1" dirty="0">
                <a:solidFill>
                  <a:srgbClr val="002060"/>
                </a:solidFill>
                <a:latin typeface="+mn-lt"/>
              </a:rPr>
              <a:t>Any failed measures for </a:t>
            </a:r>
            <a:r>
              <a:rPr lang="en-US" sz="1400" i="1" dirty="0">
                <a:solidFill>
                  <a:srgbClr val="FF0000"/>
                </a:solidFill>
                <a:latin typeface="+mn-lt"/>
              </a:rPr>
              <a:t>two </a:t>
            </a:r>
            <a:r>
              <a:rPr lang="en-US" sz="1400" i="1" dirty="0">
                <a:solidFill>
                  <a:srgbClr val="002060"/>
                </a:solidFill>
                <a:latin typeface="+mn-lt"/>
              </a:rPr>
              <a:t>consecutive monitoring periods will result in receiving a Compliance Deficiency Notice.</a:t>
            </a:r>
          </a:p>
          <a:p>
            <a:pPr marL="0" indent="0">
              <a:buNone/>
            </a:pPr>
            <a:r>
              <a:rPr lang="en-US" sz="1400" i="1" dirty="0">
                <a:solidFill>
                  <a:srgbClr val="002060"/>
                </a:solidFill>
                <a:latin typeface="+mn-lt"/>
              </a:rPr>
              <a:t>Open CAPs will be closed after 3 consecutive months of meeting the target threshold</a:t>
            </a:r>
          </a:p>
          <a:p>
            <a:pPr marL="0" indent="0">
              <a:buNone/>
            </a:pPr>
            <a:endParaRPr lang="en-US" sz="1200" i="1" dirty="0">
              <a:latin typeface="+mn-lt"/>
            </a:endParaRPr>
          </a:p>
          <a:p>
            <a:pPr marL="0" indent="0">
              <a:buNone/>
            </a:pPr>
            <a:r>
              <a:rPr lang="en-US" sz="1200" i="1" dirty="0">
                <a:latin typeface="+mn-lt"/>
              </a:rPr>
              <a:t>	</a:t>
            </a:r>
          </a:p>
        </p:txBody>
      </p:sp>
      <p:sp>
        <p:nvSpPr>
          <p:cNvPr id="10" name="Rectangle 9">
            <a:extLst>
              <a:ext uri="{FF2B5EF4-FFF2-40B4-BE49-F238E27FC236}">
                <a16:creationId xmlns:a16="http://schemas.microsoft.com/office/drawing/2014/main" id="{DB12DF92-8672-1DAD-95C2-93019F4522E3}"/>
              </a:ext>
            </a:extLst>
          </p:cNvPr>
          <p:cNvSpPr>
            <a:spLocks noChangeArrowheads="1"/>
          </p:cNvSpPr>
          <p:nvPr/>
        </p:nvSpPr>
        <p:spPr bwMode="auto">
          <a:xfrm>
            <a:off x="4022090" y="3141662"/>
            <a:ext cx="1099820" cy="574675"/>
          </a:xfrm>
          <a:prstGeom prst="rect">
            <a:avLst/>
          </a:prstGeom>
          <a:noFill/>
          <a:ln w="1524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sp>
        <p:nvSpPr>
          <p:cNvPr id="12" name="Rectangle 11">
            <a:extLst>
              <a:ext uri="{FF2B5EF4-FFF2-40B4-BE49-F238E27FC236}">
                <a16:creationId xmlns:a16="http://schemas.microsoft.com/office/drawing/2014/main" id="{BCFC0EEF-98B0-FFB2-2071-7F162030D8F4}"/>
              </a:ext>
            </a:extLst>
          </p:cNvPr>
          <p:cNvSpPr>
            <a:spLocks noChangeArrowheads="1"/>
          </p:cNvSpPr>
          <p:nvPr/>
        </p:nvSpPr>
        <p:spPr bwMode="auto">
          <a:xfrm>
            <a:off x="4174490" y="3294062"/>
            <a:ext cx="1099820" cy="574675"/>
          </a:xfrm>
          <a:prstGeom prst="rect">
            <a:avLst/>
          </a:prstGeom>
          <a:noFill/>
          <a:ln w="1524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grpSp>
        <p:nvGrpSpPr>
          <p:cNvPr id="14" name="Canvas 1">
            <a:extLst>
              <a:ext uri="{FF2B5EF4-FFF2-40B4-BE49-F238E27FC236}">
                <a16:creationId xmlns:a16="http://schemas.microsoft.com/office/drawing/2014/main" id="{D07C1209-25B6-C65D-02BA-398AA06C3953}"/>
              </a:ext>
            </a:extLst>
          </p:cNvPr>
          <p:cNvGrpSpPr/>
          <p:nvPr/>
        </p:nvGrpSpPr>
        <p:grpSpPr>
          <a:xfrm>
            <a:off x="1174519" y="1520189"/>
            <a:ext cx="5953760" cy="4225925"/>
            <a:chOff x="0" y="0"/>
            <a:chExt cx="5953760" cy="4225925"/>
          </a:xfrm>
        </p:grpSpPr>
        <p:sp>
          <p:nvSpPr>
            <p:cNvPr id="15" name="Rectangle 14">
              <a:extLst>
                <a:ext uri="{FF2B5EF4-FFF2-40B4-BE49-F238E27FC236}">
                  <a16:creationId xmlns:a16="http://schemas.microsoft.com/office/drawing/2014/main" id="{C45063C2-6135-C9C8-3027-BEA047D53F7C}"/>
                </a:ext>
              </a:extLst>
            </p:cNvPr>
            <p:cNvSpPr/>
            <p:nvPr/>
          </p:nvSpPr>
          <p:spPr>
            <a:xfrm>
              <a:off x="0" y="0"/>
              <a:ext cx="5953760" cy="4225925"/>
            </a:xfrm>
            <a:prstGeom prst="rect">
              <a:avLst/>
            </a:prstGeom>
            <a:noFill/>
            <a:ln>
              <a:noFill/>
            </a:ln>
          </p:spPr>
          <p:txBody>
            <a:bodyPr/>
            <a:lstStyle/>
            <a:p>
              <a:endParaRPr lang="en-US" dirty="0"/>
            </a:p>
          </p:txBody>
        </p:sp>
        <p:sp>
          <p:nvSpPr>
            <p:cNvPr id="17" name="Freeform 5">
              <a:extLst>
                <a:ext uri="{FF2B5EF4-FFF2-40B4-BE49-F238E27FC236}">
                  <a16:creationId xmlns:a16="http://schemas.microsoft.com/office/drawing/2014/main" id="{976100C1-7841-3022-390E-2C6F96CA54E3}"/>
                </a:ext>
              </a:extLst>
            </p:cNvPr>
            <p:cNvSpPr>
              <a:spLocks/>
            </p:cNvSpPr>
            <p:nvPr/>
          </p:nvSpPr>
          <p:spPr bwMode="auto">
            <a:xfrm>
              <a:off x="1675130" y="17145"/>
              <a:ext cx="1100455" cy="287655"/>
            </a:xfrm>
            <a:custGeom>
              <a:avLst/>
              <a:gdLst>
                <a:gd name="T0" fmla="*/ 432 w 2304"/>
                <a:gd name="T1" fmla="*/ 864 h 864"/>
                <a:gd name="T2" fmla="*/ 1872 w 2304"/>
                <a:gd name="T3" fmla="*/ 864 h 864"/>
                <a:gd name="T4" fmla="*/ 2304 w 2304"/>
                <a:gd name="T5" fmla="*/ 432 h 864"/>
                <a:gd name="T6" fmla="*/ 1872 w 2304"/>
                <a:gd name="T7" fmla="*/ 0 h 864"/>
                <a:gd name="T8" fmla="*/ 432 w 2304"/>
                <a:gd name="T9" fmla="*/ 0 h 864"/>
                <a:gd name="T10" fmla="*/ 0 w 2304"/>
                <a:gd name="T11" fmla="*/ 432 h 864"/>
                <a:gd name="T12" fmla="*/ 432 w 2304"/>
                <a:gd name="T13" fmla="*/ 864 h 864"/>
              </a:gdLst>
              <a:ahLst/>
              <a:cxnLst>
                <a:cxn ang="0">
                  <a:pos x="T0" y="T1"/>
                </a:cxn>
                <a:cxn ang="0">
                  <a:pos x="T2" y="T3"/>
                </a:cxn>
                <a:cxn ang="0">
                  <a:pos x="T4" y="T5"/>
                </a:cxn>
                <a:cxn ang="0">
                  <a:pos x="T6" y="T7"/>
                </a:cxn>
                <a:cxn ang="0">
                  <a:pos x="T8" y="T9"/>
                </a:cxn>
                <a:cxn ang="0">
                  <a:pos x="T10" y="T11"/>
                </a:cxn>
                <a:cxn ang="0">
                  <a:pos x="T12" y="T13"/>
                </a:cxn>
              </a:cxnLst>
              <a:rect l="0" t="0" r="r" b="b"/>
              <a:pathLst>
                <a:path w="2304" h="864">
                  <a:moveTo>
                    <a:pt x="432" y="864"/>
                  </a:moveTo>
                  <a:lnTo>
                    <a:pt x="1872" y="864"/>
                  </a:lnTo>
                  <a:cubicBezTo>
                    <a:pt x="2111" y="864"/>
                    <a:pt x="2304" y="671"/>
                    <a:pt x="2304" y="432"/>
                  </a:cubicBezTo>
                  <a:cubicBezTo>
                    <a:pt x="2304" y="194"/>
                    <a:pt x="2111" y="0"/>
                    <a:pt x="1872" y="0"/>
                  </a:cubicBezTo>
                  <a:lnTo>
                    <a:pt x="432" y="0"/>
                  </a:lnTo>
                  <a:cubicBezTo>
                    <a:pt x="194" y="0"/>
                    <a:pt x="0" y="194"/>
                    <a:pt x="0" y="432"/>
                  </a:cubicBezTo>
                  <a:cubicBezTo>
                    <a:pt x="0" y="671"/>
                    <a:pt x="194" y="864"/>
                    <a:pt x="432" y="864"/>
                  </a:cubicBezTo>
                  <a:close/>
                </a:path>
              </a:pathLst>
            </a:custGeom>
            <a:solidFill>
              <a:srgbClr val="0070C0"/>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19" name="Freeform 6">
              <a:extLst>
                <a:ext uri="{FF2B5EF4-FFF2-40B4-BE49-F238E27FC236}">
                  <a16:creationId xmlns:a16="http://schemas.microsoft.com/office/drawing/2014/main" id="{2A8B94E4-DED8-11FF-9A7D-5738CF05BA61}"/>
                </a:ext>
              </a:extLst>
            </p:cNvPr>
            <p:cNvSpPr>
              <a:spLocks/>
            </p:cNvSpPr>
            <p:nvPr/>
          </p:nvSpPr>
          <p:spPr bwMode="auto">
            <a:xfrm>
              <a:off x="1675130" y="17145"/>
              <a:ext cx="1100455" cy="287655"/>
            </a:xfrm>
            <a:custGeom>
              <a:avLst/>
              <a:gdLst>
                <a:gd name="T0" fmla="*/ 432 w 2304"/>
                <a:gd name="T1" fmla="*/ 864 h 864"/>
                <a:gd name="T2" fmla="*/ 1872 w 2304"/>
                <a:gd name="T3" fmla="*/ 864 h 864"/>
                <a:gd name="T4" fmla="*/ 2304 w 2304"/>
                <a:gd name="T5" fmla="*/ 432 h 864"/>
                <a:gd name="T6" fmla="*/ 1872 w 2304"/>
                <a:gd name="T7" fmla="*/ 0 h 864"/>
                <a:gd name="T8" fmla="*/ 432 w 2304"/>
                <a:gd name="T9" fmla="*/ 0 h 864"/>
                <a:gd name="T10" fmla="*/ 0 w 2304"/>
                <a:gd name="T11" fmla="*/ 432 h 864"/>
                <a:gd name="T12" fmla="*/ 432 w 2304"/>
                <a:gd name="T13" fmla="*/ 864 h 864"/>
              </a:gdLst>
              <a:ahLst/>
              <a:cxnLst>
                <a:cxn ang="0">
                  <a:pos x="T0" y="T1"/>
                </a:cxn>
                <a:cxn ang="0">
                  <a:pos x="T2" y="T3"/>
                </a:cxn>
                <a:cxn ang="0">
                  <a:pos x="T4" y="T5"/>
                </a:cxn>
                <a:cxn ang="0">
                  <a:pos x="T6" y="T7"/>
                </a:cxn>
                <a:cxn ang="0">
                  <a:pos x="T8" y="T9"/>
                </a:cxn>
                <a:cxn ang="0">
                  <a:pos x="T10" y="T11"/>
                </a:cxn>
                <a:cxn ang="0">
                  <a:pos x="T12" y="T13"/>
                </a:cxn>
              </a:cxnLst>
              <a:rect l="0" t="0" r="r" b="b"/>
              <a:pathLst>
                <a:path w="2304" h="864">
                  <a:moveTo>
                    <a:pt x="432" y="864"/>
                  </a:moveTo>
                  <a:lnTo>
                    <a:pt x="1872" y="864"/>
                  </a:lnTo>
                  <a:cubicBezTo>
                    <a:pt x="2111" y="864"/>
                    <a:pt x="2304" y="671"/>
                    <a:pt x="2304" y="432"/>
                  </a:cubicBezTo>
                  <a:cubicBezTo>
                    <a:pt x="2304" y="194"/>
                    <a:pt x="2111" y="0"/>
                    <a:pt x="1872" y="0"/>
                  </a:cubicBezTo>
                  <a:lnTo>
                    <a:pt x="432" y="0"/>
                  </a:lnTo>
                  <a:cubicBezTo>
                    <a:pt x="194" y="0"/>
                    <a:pt x="0" y="194"/>
                    <a:pt x="0" y="432"/>
                  </a:cubicBezTo>
                  <a:cubicBezTo>
                    <a:pt x="0" y="671"/>
                    <a:pt x="194" y="864"/>
                    <a:pt x="432" y="864"/>
                  </a:cubicBezTo>
                  <a:close/>
                </a:path>
              </a:pathLst>
            </a:custGeom>
            <a:noFill/>
            <a:ln w="1524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sp>
          <p:nvSpPr>
            <p:cNvPr id="22" name="Rectangle 21">
              <a:extLst>
                <a:ext uri="{FF2B5EF4-FFF2-40B4-BE49-F238E27FC236}">
                  <a16:creationId xmlns:a16="http://schemas.microsoft.com/office/drawing/2014/main" id="{72306ED0-A017-4692-F391-F2A9F8269BAC}"/>
                </a:ext>
              </a:extLst>
            </p:cNvPr>
            <p:cNvSpPr>
              <a:spLocks noChangeArrowheads="1"/>
            </p:cNvSpPr>
            <p:nvPr/>
          </p:nvSpPr>
          <p:spPr bwMode="auto">
            <a:xfrm>
              <a:off x="1830705" y="109220"/>
              <a:ext cx="579755" cy="218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a:lnSpc>
                  <a:spcPct val="115000"/>
                </a:lnSpc>
                <a:spcAft>
                  <a:spcPts val="800"/>
                </a:spcAft>
              </a:pPr>
              <a:r>
                <a:rPr lang="en-US" sz="700" kern="0" dirty="0">
                  <a:solidFill>
                    <a:srgbClr val="FFFFFF"/>
                  </a:solidFill>
                  <a:effectLst/>
                  <a:latin typeface="Franklin Gothic Book" panose="020B0503020102020204" pitchFamily="34" charset="0"/>
                  <a:ea typeface="Aptos" panose="020B0004020202020204" pitchFamily="34" charset="0"/>
                  <a:cs typeface="Franklin Gothic Book" panose="020B0503020102020204" pitchFamily="34" charset="0"/>
                </a:rPr>
                <a:t>Failed Measure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3" name="Freeform 8">
              <a:extLst>
                <a:ext uri="{FF2B5EF4-FFF2-40B4-BE49-F238E27FC236}">
                  <a16:creationId xmlns:a16="http://schemas.microsoft.com/office/drawing/2014/main" id="{CE3F5FD3-5362-7F93-7158-1BF8D20F7955}"/>
                </a:ext>
              </a:extLst>
            </p:cNvPr>
            <p:cNvSpPr>
              <a:spLocks/>
            </p:cNvSpPr>
            <p:nvPr/>
          </p:nvSpPr>
          <p:spPr bwMode="auto">
            <a:xfrm>
              <a:off x="2225675" y="304800"/>
              <a:ext cx="1237615" cy="422910"/>
            </a:xfrm>
            <a:custGeom>
              <a:avLst/>
              <a:gdLst>
                <a:gd name="T0" fmla="*/ 0 w 1949"/>
                <a:gd name="T1" fmla="*/ 0 h 666"/>
                <a:gd name="T2" fmla="*/ 0 w 1949"/>
                <a:gd name="T3" fmla="*/ 453 h 666"/>
                <a:gd name="T4" fmla="*/ 1949 w 1949"/>
                <a:gd name="T5" fmla="*/ 453 h 666"/>
                <a:gd name="T6" fmla="*/ 1949 w 1949"/>
                <a:gd name="T7" fmla="*/ 666 h 666"/>
              </a:gdLst>
              <a:ahLst/>
              <a:cxnLst>
                <a:cxn ang="0">
                  <a:pos x="T0" y="T1"/>
                </a:cxn>
                <a:cxn ang="0">
                  <a:pos x="T2" y="T3"/>
                </a:cxn>
                <a:cxn ang="0">
                  <a:pos x="T4" y="T5"/>
                </a:cxn>
                <a:cxn ang="0">
                  <a:pos x="T6" y="T7"/>
                </a:cxn>
              </a:cxnLst>
              <a:rect l="0" t="0" r="r" b="b"/>
              <a:pathLst>
                <a:path w="1949" h="666">
                  <a:moveTo>
                    <a:pt x="0" y="0"/>
                  </a:moveTo>
                  <a:lnTo>
                    <a:pt x="0" y="453"/>
                  </a:lnTo>
                  <a:lnTo>
                    <a:pt x="1949" y="453"/>
                  </a:lnTo>
                  <a:lnTo>
                    <a:pt x="1949" y="666"/>
                  </a:lnTo>
                </a:path>
              </a:pathLst>
            </a:custGeom>
            <a:noFill/>
            <a:ln w="7620" cap="rnd">
              <a:solidFill>
                <a:srgbClr val="1F9583"/>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sp>
          <p:nvSpPr>
            <p:cNvPr id="24" name="Freeform 9">
              <a:extLst>
                <a:ext uri="{FF2B5EF4-FFF2-40B4-BE49-F238E27FC236}">
                  <a16:creationId xmlns:a16="http://schemas.microsoft.com/office/drawing/2014/main" id="{60407BBE-3E90-8530-C82D-12677060EED9}"/>
                </a:ext>
              </a:extLst>
            </p:cNvPr>
            <p:cNvSpPr>
              <a:spLocks/>
            </p:cNvSpPr>
            <p:nvPr/>
          </p:nvSpPr>
          <p:spPr bwMode="auto">
            <a:xfrm>
              <a:off x="3417570" y="719455"/>
              <a:ext cx="92075" cy="64770"/>
            </a:xfrm>
            <a:custGeom>
              <a:avLst/>
              <a:gdLst>
                <a:gd name="T0" fmla="*/ 145 w 145"/>
                <a:gd name="T1" fmla="*/ 0 h 102"/>
                <a:gd name="T2" fmla="*/ 72 w 145"/>
                <a:gd name="T3" fmla="*/ 102 h 102"/>
                <a:gd name="T4" fmla="*/ 0 w 145"/>
                <a:gd name="T5" fmla="*/ 0 h 102"/>
                <a:gd name="T6" fmla="*/ 145 w 145"/>
                <a:gd name="T7" fmla="*/ 0 h 102"/>
              </a:gdLst>
              <a:ahLst/>
              <a:cxnLst>
                <a:cxn ang="0">
                  <a:pos x="T0" y="T1"/>
                </a:cxn>
                <a:cxn ang="0">
                  <a:pos x="T2" y="T3"/>
                </a:cxn>
                <a:cxn ang="0">
                  <a:pos x="T4" y="T5"/>
                </a:cxn>
                <a:cxn ang="0">
                  <a:pos x="T6" y="T7"/>
                </a:cxn>
              </a:cxnLst>
              <a:rect l="0" t="0" r="r" b="b"/>
              <a:pathLst>
                <a:path w="145" h="102">
                  <a:moveTo>
                    <a:pt x="145" y="0"/>
                  </a:moveTo>
                  <a:lnTo>
                    <a:pt x="72" y="102"/>
                  </a:lnTo>
                  <a:lnTo>
                    <a:pt x="0" y="0"/>
                  </a:lnTo>
                  <a:lnTo>
                    <a:pt x="145" y="0"/>
                  </a:lnTo>
                  <a:close/>
                </a:path>
              </a:pathLst>
            </a:custGeom>
            <a:solidFill>
              <a:srgbClr val="1F958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25" name="Rectangle 24">
              <a:extLst>
                <a:ext uri="{FF2B5EF4-FFF2-40B4-BE49-F238E27FC236}">
                  <a16:creationId xmlns:a16="http://schemas.microsoft.com/office/drawing/2014/main" id="{7DF89D29-B1FA-C5F3-5F6B-0B30321135DD}"/>
                </a:ext>
              </a:extLst>
            </p:cNvPr>
            <p:cNvSpPr>
              <a:spLocks noChangeArrowheads="1"/>
            </p:cNvSpPr>
            <p:nvPr/>
          </p:nvSpPr>
          <p:spPr bwMode="auto">
            <a:xfrm>
              <a:off x="2913380" y="784225"/>
              <a:ext cx="1099820" cy="57467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dirty="0"/>
            </a:p>
          </p:txBody>
        </p:sp>
        <p:sp>
          <p:nvSpPr>
            <p:cNvPr id="28" name="Rectangle 27">
              <a:extLst>
                <a:ext uri="{FF2B5EF4-FFF2-40B4-BE49-F238E27FC236}">
                  <a16:creationId xmlns:a16="http://schemas.microsoft.com/office/drawing/2014/main" id="{3F352F34-8B0B-89E1-DB9F-98518AA8CD9B}"/>
                </a:ext>
              </a:extLst>
            </p:cNvPr>
            <p:cNvSpPr>
              <a:spLocks noChangeArrowheads="1"/>
            </p:cNvSpPr>
            <p:nvPr/>
          </p:nvSpPr>
          <p:spPr bwMode="auto">
            <a:xfrm>
              <a:off x="2913380" y="784225"/>
              <a:ext cx="1099820" cy="574675"/>
            </a:xfrm>
            <a:prstGeom prst="rect">
              <a:avLst/>
            </a:prstGeom>
            <a:noFill/>
            <a:ln w="1524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sp>
          <p:nvSpPr>
            <p:cNvPr id="30" name="Rectangle 29">
              <a:extLst>
                <a:ext uri="{FF2B5EF4-FFF2-40B4-BE49-F238E27FC236}">
                  <a16:creationId xmlns:a16="http://schemas.microsoft.com/office/drawing/2014/main" id="{C656065E-E909-FFC9-00B2-4F21BBD2CB4B}"/>
                </a:ext>
              </a:extLst>
            </p:cNvPr>
            <p:cNvSpPr>
              <a:spLocks noChangeArrowheads="1"/>
            </p:cNvSpPr>
            <p:nvPr/>
          </p:nvSpPr>
          <p:spPr bwMode="auto">
            <a:xfrm>
              <a:off x="3042285" y="968375"/>
              <a:ext cx="617855" cy="218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a:lnSpc>
                  <a:spcPct val="115000"/>
                </a:lnSpc>
                <a:spcAft>
                  <a:spcPts val="800"/>
                </a:spcAft>
              </a:pPr>
              <a:r>
                <a:rPr lang="en-US" sz="700" kern="0" dirty="0">
                  <a:solidFill>
                    <a:srgbClr val="FFFFFF"/>
                  </a:solidFill>
                  <a:effectLst/>
                  <a:latin typeface="Franklin Gothic Book" panose="020B0503020102020204" pitchFamily="34" charset="0"/>
                  <a:ea typeface="Aptos" panose="020B0004020202020204" pitchFamily="34" charset="0"/>
                  <a:cs typeface="Franklin Gothic Book" panose="020B0503020102020204" pitchFamily="34" charset="0"/>
                </a:rPr>
                <a:t>Formal Notice of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1" name="Rectangle 30">
              <a:extLst>
                <a:ext uri="{FF2B5EF4-FFF2-40B4-BE49-F238E27FC236}">
                  <a16:creationId xmlns:a16="http://schemas.microsoft.com/office/drawing/2014/main" id="{0AFC5556-15EF-FC6D-0E0F-E9F513AD8EFE}"/>
                </a:ext>
              </a:extLst>
            </p:cNvPr>
            <p:cNvSpPr>
              <a:spLocks noChangeArrowheads="1"/>
            </p:cNvSpPr>
            <p:nvPr/>
          </p:nvSpPr>
          <p:spPr bwMode="auto">
            <a:xfrm>
              <a:off x="3202305" y="1070610"/>
              <a:ext cx="385445" cy="218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a:lnSpc>
                  <a:spcPct val="115000"/>
                </a:lnSpc>
                <a:spcAft>
                  <a:spcPts val="800"/>
                </a:spcAft>
              </a:pPr>
              <a:r>
                <a:rPr lang="en-US" sz="700" kern="0" dirty="0">
                  <a:solidFill>
                    <a:srgbClr val="FFFFFF"/>
                  </a:solidFill>
                  <a:effectLst/>
                  <a:latin typeface="Franklin Gothic Book" panose="020B0503020102020204" pitchFamily="34" charset="0"/>
                  <a:ea typeface="Aptos" panose="020B0004020202020204" pitchFamily="34" charset="0"/>
                  <a:cs typeface="Franklin Gothic Book" panose="020B0503020102020204" pitchFamily="34" charset="0"/>
                </a:rPr>
                <a:t>Deficiency</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2" name="Rectangle 31">
              <a:extLst>
                <a:ext uri="{FF2B5EF4-FFF2-40B4-BE49-F238E27FC236}">
                  <a16:creationId xmlns:a16="http://schemas.microsoft.com/office/drawing/2014/main" id="{285B5869-D1AA-6FD6-5F11-94DC2B06D050}"/>
                </a:ext>
              </a:extLst>
            </p:cNvPr>
            <p:cNvSpPr>
              <a:spLocks noChangeArrowheads="1"/>
            </p:cNvSpPr>
            <p:nvPr/>
          </p:nvSpPr>
          <p:spPr bwMode="auto">
            <a:xfrm>
              <a:off x="437515" y="784225"/>
              <a:ext cx="1100455" cy="57467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dirty="0"/>
            </a:p>
          </p:txBody>
        </p:sp>
        <p:sp>
          <p:nvSpPr>
            <p:cNvPr id="33" name="Rectangle 32">
              <a:extLst>
                <a:ext uri="{FF2B5EF4-FFF2-40B4-BE49-F238E27FC236}">
                  <a16:creationId xmlns:a16="http://schemas.microsoft.com/office/drawing/2014/main" id="{E6D5C56F-A2C1-6DB3-B172-C0B4745AA036}"/>
                </a:ext>
              </a:extLst>
            </p:cNvPr>
            <p:cNvSpPr>
              <a:spLocks noChangeArrowheads="1"/>
            </p:cNvSpPr>
            <p:nvPr/>
          </p:nvSpPr>
          <p:spPr bwMode="auto">
            <a:xfrm>
              <a:off x="437515" y="784225"/>
              <a:ext cx="1100455" cy="574675"/>
            </a:xfrm>
            <a:prstGeom prst="rect">
              <a:avLst/>
            </a:prstGeom>
            <a:noFill/>
            <a:ln w="1524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sp>
          <p:nvSpPr>
            <p:cNvPr id="35" name="Rectangle 34">
              <a:extLst>
                <a:ext uri="{FF2B5EF4-FFF2-40B4-BE49-F238E27FC236}">
                  <a16:creationId xmlns:a16="http://schemas.microsoft.com/office/drawing/2014/main" id="{4B4325D7-1A2E-B8C4-4B69-D1BFED7C6CE0}"/>
                </a:ext>
              </a:extLst>
            </p:cNvPr>
            <p:cNvSpPr>
              <a:spLocks noChangeArrowheads="1"/>
            </p:cNvSpPr>
            <p:nvPr/>
          </p:nvSpPr>
          <p:spPr bwMode="auto">
            <a:xfrm>
              <a:off x="530860" y="968375"/>
              <a:ext cx="669925" cy="218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a:lnSpc>
                  <a:spcPct val="115000"/>
                </a:lnSpc>
                <a:spcAft>
                  <a:spcPts val="800"/>
                </a:spcAft>
              </a:pPr>
              <a:r>
                <a:rPr lang="en-US" sz="700" kern="0" dirty="0">
                  <a:solidFill>
                    <a:srgbClr val="FFFFFF"/>
                  </a:solidFill>
                  <a:effectLst/>
                  <a:latin typeface="Franklin Gothic Book" panose="020B0503020102020204" pitchFamily="34" charset="0"/>
                  <a:ea typeface="Aptos" panose="020B0004020202020204" pitchFamily="34" charset="0"/>
                  <a:cs typeface="Franklin Gothic Book" panose="020B0503020102020204" pitchFamily="34" charset="0"/>
                </a:rPr>
                <a:t>Informal Notice of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7" name="Rectangle 36">
              <a:extLst>
                <a:ext uri="{FF2B5EF4-FFF2-40B4-BE49-F238E27FC236}">
                  <a16:creationId xmlns:a16="http://schemas.microsoft.com/office/drawing/2014/main" id="{C63A6B2F-8165-919A-F23C-B7F6C5470AD9}"/>
                </a:ext>
              </a:extLst>
            </p:cNvPr>
            <p:cNvSpPr>
              <a:spLocks noChangeArrowheads="1"/>
            </p:cNvSpPr>
            <p:nvPr/>
          </p:nvSpPr>
          <p:spPr bwMode="auto">
            <a:xfrm>
              <a:off x="726440" y="1070610"/>
              <a:ext cx="385445" cy="218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a:lnSpc>
                  <a:spcPct val="115000"/>
                </a:lnSpc>
                <a:spcAft>
                  <a:spcPts val="800"/>
                </a:spcAft>
              </a:pPr>
              <a:r>
                <a:rPr lang="en-US" sz="700" kern="0" dirty="0">
                  <a:solidFill>
                    <a:srgbClr val="FFFFFF"/>
                  </a:solidFill>
                  <a:effectLst/>
                  <a:latin typeface="Franklin Gothic Book" panose="020B0503020102020204" pitchFamily="34" charset="0"/>
                  <a:ea typeface="Aptos" panose="020B0004020202020204" pitchFamily="34" charset="0"/>
                  <a:cs typeface="Franklin Gothic Book" panose="020B0503020102020204" pitchFamily="34" charset="0"/>
                </a:rPr>
                <a:t>Deficiency</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9" name="Freeform 18">
              <a:extLst>
                <a:ext uri="{FF2B5EF4-FFF2-40B4-BE49-F238E27FC236}">
                  <a16:creationId xmlns:a16="http://schemas.microsoft.com/office/drawing/2014/main" id="{749AB072-AEDC-2A22-A683-32FB1F09C64E}"/>
                </a:ext>
              </a:extLst>
            </p:cNvPr>
            <p:cNvSpPr>
              <a:spLocks/>
            </p:cNvSpPr>
            <p:nvPr/>
          </p:nvSpPr>
          <p:spPr bwMode="auto">
            <a:xfrm>
              <a:off x="988060" y="304800"/>
              <a:ext cx="1237615" cy="422910"/>
            </a:xfrm>
            <a:custGeom>
              <a:avLst/>
              <a:gdLst>
                <a:gd name="T0" fmla="*/ 1949 w 1949"/>
                <a:gd name="T1" fmla="*/ 0 h 666"/>
                <a:gd name="T2" fmla="*/ 1949 w 1949"/>
                <a:gd name="T3" fmla="*/ 453 h 666"/>
                <a:gd name="T4" fmla="*/ 0 w 1949"/>
                <a:gd name="T5" fmla="*/ 453 h 666"/>
                <a:gd name="T6" fmla="*/ 0 w 1949"/>
                <a:gd name="T7" fmla="*/ 666 h 666"/>
              </a:gdLst>
              <a:ahLst/>
              <a:cxnLst>
                <a:cxn ang="0">
                  <a:pos x="T0" y="T1"/>
                </a:cxn>
                <a:cxn ang="0">
                  <a:pos x="T2" y="T3"/>
                </a:cxn>
                <a:cxn ang="0">
                  <a:pos x="T4" y="T5"/>
                </a:cxn>
                <a:cxn ang="0">
                  <a:pos x="T6" y="T7"/>
                </a:cxn>
              </a:cxnLst>
              <a:rect l="0" t="0" r="r" b="b"/>
              <a:pathLst>
                <a:path w="1949" h="666">
                  <a:moveTo>
                    <a:pt x="1949" y="0"/>
                  </a:moveTo>
                  <a:lnTo>
                    <a:pt x="1949" y="453"/>
                  </a:lnTo>
                  <a:lnTo>
                    <a:pt x="0" y="453"/>
                  </a:lnTo>
                  <a:lnTo>
                    <a:pt x="0" y="666"/>
                  </a:lnTo>
                </a:path>
              </a:pathLst>
            </a:custGeom>
            <a:noFill/>
            <a:ln w="7620" cap="rnd">
              <a:solidFill>
                <a:srgbClr val="1F9583"/>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sp>
          <p:nvSpPr>
            <p:cNvPr id="41" name="Freeform 19">
              <a:extLst>
                <a:ext uri="{FF2B5EF4-FFF2-40B4-BE49-F238E27FC236}">
                  <a16:creationId xmlns:a16="http://schemas.microsoft.com/office/drawing/2014/main" id="{9AEDAD90-C45C-DBE2-DD82-C4D7860F4743}"/>
                </a:ext>
              </a:extLst>
            </p:cNvPr>
            <p:cNvSpPr>
              <a:spLocks/>
            </p:cNvSpPr>
            <p:nvPr/>
          </p:nvSpPr>
          <p:spPr bwMode="auto">
            <a:xfrm>
              <a:off x="941705" y="719455"/>
              <a:ext cx="92075" cy="64770"/>
            </a:xfrm>
            <a:custGeom>
              <a:avLst/>
              <a:gdLst>
                <a:gd name="T0" fmla="*/ 145 w 145"/>
                <a:gd name="T1" fmla="*/ 0 h 102"/>
                <a:gd name="T2" fmla="*/ 73 w 145"/>
                <a:gd name="T3" fmla="*/ 102 h 102"/>
                <a:gd name="T4" fmla="*/ 0 w 145"/>
                <a:gd name="T5" fmla="*/ 0 h 102"/>
                <a:gd name="T6" fmla="*/ 145 w 145"/>
                <a:gd name="T7" fmla="*/ 0 h 102"/>
              </a:gdLst>
              <a:ahLst/>
              <a:cxnLst>
                <a:cxn ang="0">
                  <a:pos x="T0" y="T1"/>
                </a:cxn>
                <a:cxn ang="0">
                  <a:pos x="T2" y="T3"/>
                </a:cxn>
                <a:cxn ang="0">
                  <a:pos x="T4" y="T5"/>
                </a:cxn>
                <a:cxn ang="0">
                  <a:pos x="T6" y="T7"/>
                </a:cxn>
              </a:cxnLst>
              <a:rect l="0" t="0" r="r" b="b"/>
              <a:pathLst>
                <a:path w="145" h="102">
                  <a:moveTo>
                    <a:pt x="145" y="0"/>
                  </a:moveTo>
                  <a:lnTo>
                    <a:pt x="73" y="102"/>
                  </a:lnTo>
                  <a:lnTo>
                    <a:pt x="0" y="0"/>
                  </a:lnTo>
                  <a:lnTo>
                    <a:pt x="145" y="0"/>
                  </a:lnTo>
                  <a:close/>
                </a:path>
              </a:pathLst>
            </a:custGeom>
            <a:solidFill>
              <a:srgbClr val="1F958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42" name="Freeform 20">
              <a:extLst>
                <a:ext uri="{FF2B5EF4-FFF2-40B4-BE49-F238E27FC236}">
                  <a16:creationId xmlns:a16="http://schemas.microsoft.com/office/drawing/2014/main" id="{2A21C4BB-B922-6B11-ED0A-9E513EA64926}"/>
                </a:ext>
              </a:extLst>
            </p:cNvPr>
            <p:cNvSpPr>
              <a:spLocks/>
            </p:cNvSpPr>
            <p:nvPr/>
          </p:nvSpPr>
          <p:spPr bwMode="auto">
            <a:xfrm>
              <a:off x="988060" y="1358900"/>
              <a:ext cx="606425" cy="383540"/>
            </a:xfrm>
            <a:custGeom>
              <a:avLst/>
              <a:gdLst>
                <a:gd name="T0" fmla="*/ 0 w 955"/>
                <a:gd name="T1" fmla="*/ 0 h 604"/>
                <a:gd name="T2" fmla="*/ 0 w 955"/>
                <a:gd name="T3" fmla="*/ 604 h 604"/>
                <a:gd name="T4" fmla="*/ 955 w 955"/>
                <a:gd name="T5" fmla="*/ 604 h 604"/>
              </a:gdLst>
              <a:ahLst/>
              <a:cxnLst>
                <a:cxn ang="0">
                  <a:pos x="T0" y="T1"/>
                </a:cxn>
                <a:cxn ang="0">
                  <a:pos x="T2" y="T3"/>
                </a:cxn>
                <a:cxn ang="0">
                  <a:pos x="T4" y="T5"/>
                </a:cxn>
              </a:cxnLst>
              <a:rect l="0" t="0" r="r" b="b"/>
              <a:pathLst>
                <a:path w="955" h="604">
                  <a:moveTo>
                    <a:pt x="0" y="0"/>
                  </a:moveTo>
                  <a:lnTo>
                    <a:pt x="0" y="604"/>
                  </a:lnTo>
                  <a:lnTo>
                    <a:pt x="955" y="604"/>
                  </a:lnTo>
                </a:path>
              </a:pathLst>
            </a:custGeom>
            <a:noFill/>
            <a:ln w="7620" cap="rnd">
              <a:solidFill>
                <a:srgbClr val="1F9583"/>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sp>
          <p:nvSpPr>
            <p:cNvPr id="44" name="Freeform 21">
              <a:extLst>
                <a:ext uri="{FF2B5EF4-FFF2-40B4-BE49-F238E27FC236}">
                  <a16:creationId xmlns:a16="http://schemas.microsoft.com/office/drawing/2014/main" id="{013C1EC6-57AE-8018-41BF-1FB0B43CC319}"/>
                </a:ext>
              </a:extLst>
            </p:cNvPr>
            <p:cNvSpPr>
              <a:spLocks/>
            </p:cNvSpPr>
            <p:nvPr/>
          </p:nvSpPr>
          <p:spPr bwMode="auto">
            <a:xfrm>
              <a:off x="1583055" y="1710055"/>
              <a:ext cx="92075" cy="64135"/>
            </a:xfrm>
            <a:custGeom>
              <a:avLst/>
              <a:gdLst>
                <a:gd name="T0" fmla="*/ 0 w 145"/>
                <a:gd name="T1" fmla="*/ 0 h 101"/>
                <a:gd name="T2" fmla="*/ 145 w 145"/>
                <a:gd name="T3" fmla="*/ 51 h 101"/>
                <a:gd name="T4" fmla="*/ 0 w 145"/>
                <a:gd name="T5" fmla="*/ 101 h 101"/>
                <a:gd name="T6" fmla="*/ 0 w 145"/>
                <a:gd name="T7" fmla="*/ 0 h 101"/>
              </a:gdLst>
              <a:ahLst/>
              <a:cxnLst>
                <a:cxn ang="0">
                  <a:pos x="T0" y="T1"/>
                </a:cxn>
                <a:cxn ang="0">
                  <a:pos x="T2" y="T3"/>
                </a:cxn>
                <a:cxn ang="0">
                  <a:pos x="T4" y="T5"/>
                </a:cxn>
                <a:cxn ang="0">
                  <a:pos x="T6" y="T7"/>
                </a:cxn>
              </a:cxnLst>
              <a:rect l="0" t="0" r="r" b="b"/>
              <a:pathLst>
                <a:path w="145" h="101">
                  <a:moveTo>
                    <a:pt x="0" y="0"/>
                  </a:moveTo>
                  <a:lnTo>
                    <a:pt x="145" y="51"/>
                  </a:lnTo>
                  <a:lnTo>
                    <a:pt x="0" y="101"/>
                  </a:lnTo>
                  <a:lnTo>
                    <a:pt x="0" y="0"/>
                  </a:lnTo>
                  <a:close/>
                </a:path>
              </a:pathLst>
            </a:custGeom>
            <a:solidFill>
              <a:srgbClr val="1F958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47" name="Rectangle 46">
              <a:extLst>
                <a:ext uri="{FF2B5EF4-FFF2-40B4-BE49-F238E27FC236}">
                  <a16:creationId xmlns:a16="http://schemas.microsoft.com/office/drawing/2014/main" id="{3AEAE12C-3C67-5078-2E7A-322387FEBA80}"/>
                </a:ext>
              </a:extLst>
            </p:cNvPr>
            <p:cNvSpPr>
              <a:spLocks noChangeArrowheads="1"/>
            </p:cNvSpPr>
            <p:nvPr/>
          </p:nvSpPr>
          <p:spPr bwMode="auto">
            <a:xfrm>
              <a:off x="1675130" y="1454785"/>
              <a:ext cx="1100455" cy="57467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dirty="0"/>
            </a:p>
          </p:txBody>
        </p:sp>
        <p:sp>
          <p:nvSpPr>
            <p:cNvPr id="48" name="Rectangle 47">
              <a:extLst>
                <a:ext uri="{FF2B5EF4-FFF2-40B4-BE49-F238E27FC236}">
                  <a16:creationId xmlns:a16="http://schemas.microsoft.com/office/drawing/2014/main" id="{79D155BA-3E3C-288C-DEA5-ECBBFC8A51BB}"/>
                </a:ext>
              </a:extLst>
            </p:cNvPr>
            <p:cNvSpPr>
              <a:spLocks noChangeArrowheads="1"/>
            </p:cNvSpPr>
            <p:nvPr/>
          </p:nvSpPr>
          <p:spPr bwMode="auto">
            <a:xfrm>
              <a:off x="1675130" y="1454785"/>
              <a:ext cx="1100455" cy="574675"/>
            </a:xfrm>
            <a:prstGeom prst="rect">
              <a:avLst/>
            </a:prstGeom>
            <a:noFill/>
            <a:ln w="1524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sp>
          <p:nvSpPr>
            <p:cNvPr id="50" name="Rectangle 49">
              <a:extLst>
                <a:ext uri="{FF2B5EF4-FFF2-40B4-BE49-F238E27FC236}">
                  <a16:creationId xmlns:a16="http://schemas.microsoft.com/office/drawing/2014/main" id="{63961994-C4D0-AC56-550D-4A6D8339E07E}"/>
                </a:ext>
              </a:extLst>
            </p:cNvPr>
            <p:cNvSpPr>
              <a:spLocks noChangeArrowheads="1"/>
            </p:cNvSpPr>
            <p:nvPr/>
          </p:nvSpPr>
          <p:spPr bwMode="auto">
            <a:xfrm>
              <a:off x="1783715" y="1690370"/>
              <a:ext cx="648335" cy="218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a:lnSpc>
                  <a:spcPct val="115000"/>
                </a:lnSpc>
                <a:spcAft>
                  <a:spcPts val="800"/>
                </a:spcAft>
              </a:pPr>
              <a:r>
                <a:rPr lang="en-US" sz="700" kern="0" dirty="0">
                  <a:solidFill>
                    <a:srgbClr val="FFFFFF"/>
                  </a:solidFill>
                  <a:effectLst/>
                  <a:latin typeface="Franklin Gothic Book" panose="020B0503020102020204" pitchFamily="34" charset="0"/>
                  <a:ea typeface="Aptos" panose="020B0004020202020204" pitchFamily="34" charset="0"/>
                  <a:cs typeface="Franklin Gothic Book" panose="020B0503020102020204" pitchFamily="34" charset="0"/>
                </a:rPr>
                <a:t>Request for CAPs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cxnSp>
          <p:nvCxnSpPr>
            <p:cNvPr id="52" name="Line 25">
              <a:extLst>
                <a:ext uri="{FF2B5EF4-FFF2-40B4-BE49-F238E27FC236}">
                  <a16:creationId xmlns:a16="http://schemas.microsoft.com/office/drawing/2014/main" id="{B82C7409-2960-E577-1639-7F2FED31F192}"/>
                </a:ext>
              </a:extLst>
            </p:cNvPr>
            <p:cNvCxnSpPr>
              <a:cxnSpLocks noChangeShapeType="1"/>
            </p:cNvCxnSpPr>
            <p:nvPr/>
          </p:nvCxnSpPr>
          <p:spPr bwMode="auto">
            <a:xfrm>
              <a:off x="2225675" y="2029460"/>
              <a:ext cx="0" cy="231140"/>
            </a:xfrm>
            <a:prstGeom prst="line">
              <a:avLst/>
            </a:prstGeom>
            <a:noFill/>
            <a:ln w="7620" cap="rnd">
              <a:solidFill>
                <a:srgbClr val="1F9583"/>
              </a:solidFill>
              <a:prstDash val="solid"/>
              <a:round/>
              <a:headEnd/>
              <a:tailEnd/>
            </a:ln>
            <a:extLst>
              <a:ext uri="{909E8E84-426E-40DD-AFC4-6F175D3DCCD1}">
                <a14:hiddenFill xmlns:a14="http://schemas.microsoft.com/office/drawing/2010/main">
                  <a:noFill/>
                </a14:hiddenFill>
              </a:ext>
            </a:extLst>
          </p:spPr>
        </p:cxnSp>
        <p:sp>
          <p:nvSpPr>
            <p:cNvPr id="55" name="Freeform 26">
              <a:extLst>
                <a:ext uri="{FF2B5EF4-FFF2-40B4-BE49-F238E27FC236}">
                  <a16:creationId xmlns:a16="http://schemas.microsoft.com/office/drawing/2014/main" id="{B6565B7B-F6CC-F10A-DC73-924D744735B4}"/>
                </a:ext>
              </a:extLst>
            </p:cNvPr>
            <p:cNvSpPr>
              <a:spLocks/>
            </p:cNvSpPr>
            <p:nvPr/>
          </p:nvSpPr>
          <p:spPr bwMode="auto">
            <a:xfrm>
              <a:off x="2179955" y="2252980"/>
              <a:ext cx="92075" cy="64135"/>
            </a:xfrm>
            <a:custGeom>
              <a:avLst/>
              <a:gdLst>
                <a:gd name="T0" fmla="*/ 145 w 145"/>
                <a:gd name="T1" fmla="*/ 0 h 101"/>
                <a:gd name="T2" fmla="*/ 72 w 145"/>
                <a:gd name="T3" fmla="*/ 101 h 101"/>
                <a:gd name="T4" fmla="*/ 0 w 145"/>
                <a:gd name="T5" fmla="*/ 0 h 101"/>
                <a:gd name="T6" fmla="*/ 145 w 145"/>
                <a:gd name="T7" fmla="*/ 0 h 101"/>
              </a:gdLst>
              <a:ahLst/>
              <a:cxnLst>
                <a:cxn ang="0">
                  <a:pos x="T0" y="T1"/>
                </a:cxn>
                <a:cxn ang="0">
                  <a:pos x="T2" y="T3"/>
                </a:cxn>
                <a:cxn ang="0">
                  <a:pos x="T4" y="T5"/>
                </a:cxn>
                <a:cxn ang="0">
                  <a:pos x="T6" y="T7"/>
                </a:cxn>
              </a:cxnLst>
              <a:rect l="0" t="0" r="r" b="b"/>
              <a:pathLst>
                <a:path w="145" h="101">
                  <a:moveTo>
                    <a:pt x="145" y="0"/>
                  </a:moveTo>
                  <a:lnTo>
                    <a:pt x="72" y="101"/>
                  </a:lnTo>
                  <a:lnTo>
                    <a:pt x="0" y="0"/>
                  </a:lnTo>
                  <a:lnTo>
                    <a:pt x="145" y="0"/>
                  </a:lnTo>
                  <a:close/>
                </a:path>
              </a:pathLst>
            </a:custGeom>
            <a:solidFill>
              <a:srgbClr val="1F958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57" name="Rectangle 56">
              <a:extLst>
                <a:ext uri="{FF2B5EF4-FFF2-40B4-BE49-F238E27FC236}">
                  <a16:creationId xmlns:a16="http://schemas.microsoft.com/office/drawing/2014/main" id="{E51875A7-83EA-BBCB-4883-0CA1B9AEA206}"/>
                </a:ext>
              </a:extLst>
            </p:cNvPr>
            <p:cNvSpPr>
              <a:spLocks noChangeArrowheads="1"/>
            </p:cNvSpPr>
            <p:nvPr/>
          </p:nvSpPr>
          <p:spPr bwMode="auto">
            <a:xfrm>
              <a:off x="24765" y="2844165"/>
              <a:ext cx="1100455" cy="57467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dirty="0"/>
            </a:p>
          </p:txBody>
        </p:sp>
        <p:sp>
          <p:nvSpPr>
            <p:cNvPr id="58" name="Rectangle 57">
              <a:extLst>
                <a:ext uri="{FF2B5EF4-FFF2-40B4-BE49-F238E27FC236}">
                  <a16:creationId xmlns:a16="http://schemas.microsoft.com/office/drawing/2014/main" id="{D1492145-082B-E30F-58FF-6159C6CD707E}"/>
                </a:ext>
              </a:extLst>
            </p:cNvPr>
            <p:cNvSpPr>
              <a:spLocks noChangeArrowheads="1"/>
            </p:cNvSpPr>
            <p:nvPr/>
          </p:nvSpPr>
          <p:spPr bwMode="auto">
            <a:xfrm>
              <a:off x="24765" y="2844165"/>
              <a:ext cx="1100455" cy="574675"/>
            </a:xfrm>
            <a:prstGeom prst="rect">
              <a:avLst/>
            </a:prstGeom>
            <a:noFill/>
            <a:ln w="1524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sp>
          <p:nvSpPr>
            <p:cNvPr id="60" name="Rectangle 59">
              <a:extLst>
                <a:ext uri="{FF2B5EF4-FFF2-40B4-BE49-F238E27FC236}">
                  <a16:creationId xmlns:a16="http://schemas.microsoft.com/office/drawing/2014/main" id="{590405EB-37AA-65D8-9783-38B196B1B47C}"/>
                </a:ext>
              </a:extLst>
            </p:cNvPr>
            <p:cNvSpPr>
              <a:spLocks noChangeArrowheads="1"/>
            </p:cNvSpPr>
            <p:nvPr/>
          </p:nvSpPr>
          <p:spPr bwMode="auto">
            <a:xfrm>
              <a:off x="337185" y="3028315"/>
              <a:ext cx="352425" cy="218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a:lnSpc>
                  <a:spcPct val="115000"/>
                </a:lnSpc>
                <a:spcAft>
                  <a:spcPts val="800"/>
                </a:spcAft>
              </a:pPr>
              <a:r>
                <a:rPr lang="en-US" sz="700" kern="0" dirty="0">
                  <a:solidFill>
                    <a:srgbClr val="FFFFFF"/>
                  </a:solidFill>
                  <a:effectLst/>
                  <a:latin typeface="Franklin Gothic Book" panose="020B0503020102020204" pitchFamily="34" charset="0"/>
                  <a:ea typeface="Aptos" panose="020B0004020202020204" pitchFamily="34" charset="0"/>
                  <a:cs typeface="Franklin Gothic Book" panose="020B0503020102020204" pitchFamily="34" charset="0"/>
                </a:rPr>
                <a:t>Validated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1" name="Rectangle 60">
              <a:extLst>
                <a:ext uri="{FF2B5EF4-FFF2-40B4-BE49-F238E27FC236}">
                  <a16:creationId xmlns:a16="http://schemas.microsoft.com/office/drawing/2014/main" id="{E4AA6C4D-CD03-0602-54CC-BCFC64EF945D}"/>
                </a:ext>
              </a:extLst>
            </p:cNvPr>
            <p:cNvSpPr>
              <a:spLocks noChangeArrowheads="1"/>
            </p:cNvSpPr>
            <p:nvPr/>
          </p:nvSpPr>
          <p:spPr bwMode="auto">
            <a:xfrm>
              <a:off x="236855" y="3130550"/>
              <a:ext cx="498475" cy="218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a:lnSpc>
                  <a:spcPct val="115000"/>
                </a:lnSpc>
                <a:spcAft>
                  <a:spcPts val="800"/>
                </a:spcAft>
              </a:pPr>
              <a:r>
                <a:rPr lang="en-US" sz="700" kern="0" dirty="0">
                  <a:solidFill>
                    <a:srgbClr val="FFFFFF"/>
                  </a:solidFill>
                  <a:effectLst/>
                  <a:latin typeface="Franklin Gothic Book" panose="020B0503020102020204" pitchFamily="34" charset="0"/>
                  <a:ea typeface="Aptos" panose="020B0004020202020204" pitchFamily="34" charset="0"/>
                  <a:cs typeface="Franklin Gothic Book" panose="020B0503020102020204" pitchFamily="34" charset="0"/>
                </a:rPr>
                <a:t>Improvement</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2" name="Freeform 31">
              <a:extLst>
                <a:ext uri="{FF2B5EF4-FFF2-40B4-BE49-F238E27FC236}">
                  <a16:creationId xmlns:a16="http://schemas.microsoft.com/office/drawing/2014/main" id="{79854E89-6C6D-6077-EC4A-F2478CC123E3}"/>
                </a:ext>
              </a:extLst>
            </p:cNvPr>
            <p:cNvSpPr>
              <a:spLocks/>
            </p:cNvSpPr>
            <p:nvPr/>
          </p:nvSpPr>
          <p:spPr bwMode="auto">
            <a:xfrm>
              <a:off x="2775585" y="2604770"/>
              <a:ext cx="332105" cy="478790"/>
            </a:xfrm>
            <a:custGeom>
              <a:avLst/>
              <a:gdLst>
                <a:gd name="T0" fmla="*/ 0 w 523"/>
                <a:gd name="T1" fmla="*/ 0 h 754"/>
                <a:gd name="T2" fmla="*/ 325 w 523"/>
                <a:gd name="T3" fmla="*/ 0 h 754"/>
                <a:gd name="T4" fmla="*/ 325 w 523"/>
                <a:gd name="T5" fmla="*/ 754 h 754"/>
                <a:gd name="T6" fmla="*/ 523 w 523"/>
                <a:gd name="T7" fmla="*/ 754 h 754"/>
              </a:gdLst>
              <a:ahLst/>
              <a:cxnLst>
                <a:cxn ang="0">
                  <a:pos x="T0" y="T1"/>
                </a:cxn>
                <a:cxn ang="0">
                  <a:pos x="T2" y="T3"/>
                </a:cxn>
                <a:cxn ang="0">
                  <a:pos x="T4" y="T5"/>
                </a:cxn>
                <a:cxn ang="0">
                  <a:pos x="T6" y="T7"/>
                </a:cxn>
              </a:cxnLst>
              <a:rect l="0" t="0" r="r" b="b"/>
              <a:pathLst>
                <a:path w="523" h="754">
                  <a:moveTo>
                    <a:pt x="0" y="0"/>
                  </a:moveTo>
                  <a:lnTo>
                    <a:pt x="325" y="0"/>
                  </a:lnTo>
                  <a:lnTo>
                    <a:pt x="325" y="754"/>
                  </a:lnTo>
                  <a:lnTo>
                    <a:pt x="523" y="754"/>
                  </a:lnTo>
                </a:path>
              </a:pathLst>
            </a:custGeom>
            <a:noFill/>
            <a:ln w="7620" cap="rnd">
              <a:solidFill>
                <a:srgbClr val="1F9583"/>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sp>
          <p:nvSpPr>
            <p:cNvPr id="64" name="Freeform 32">
              <a:extLst>
                <a:ext uri="{FF2B5EF4-FFF2-40B4-BE49-F238E27FC236}">
                  <a16:creationId xmlns:a16="http://schemas.microsoft.com/office/drawing/2014/main" id="{F92CD757-3AF1-1688-B7F4-C71CCC0D49C0}"/>
                </a:ext>
              </a:extLst>
            </p:cNvPr>
            <p:cNvSpPr>
              <a:spLocks/>
            </p:cNvSpPr>
            <p:nvPr/>
          </p:nvSpPr>
          <p:spPr bwMode="auto">
            <a:xfrm>
              <a:off x="3096260" y="3051810"/>
              <a:ext cx="92075" cy="64135"/>
            </a:xfrm>
            <a:custGeom>
              <a:avLst/>
              <a:gdLst>
                <a:gd name="T0" fmla="*/ 0 w 145"/>
                <a:gd name="T1" fmla="*/ 0 h 101"/>
                <a:gd name="T2" fmla="*/ 145 w 145"/>
                <a:gd name="T3" fmla="*/ 50 h 101"/>
                <a:gd name="T4" fmla="*/ 0 w 145"/>
                <a:gd name="T5" fmla="*/ 101 h 101"/>
                <a:gd name="T6" fmla="*/ 0 w 145"/>
                <a:gd name="T7" fmla="*/ 0 h 101"/>
              </a:gdLst>
              <a:ahLst/>
              <a:cxnLst>
                <a:cxn ang="0">
                  <a:pos x="T0" y="T1"/>
                </a:cxn>
                <a:cxn ang="0">
                  <a:pos x="T2" y="T3"/>
                </a:cxn>
                <a:cxn ang="0">
                  <a:pos x="T4" y="T5"/>
                </a:cxn>
                <a:cxn ang="0">
                  <a:pos x="T6" y="T7"/>
                </a:cxn>
              </a:cxnLst>
              <a:rect l="0" t="0" r="r" b="b"/>
              <a:pathLst>
                <a:path w="145" h="101">
                  <a:moveTo>
                    <a:pt x="0" y="0"/>
                  </a:moveTo>
                  <a:lnTo>
                    <a:pt x="145" y="50"/>
                  </a:lnTo>
                  <a:lnTo>
                    <a:pt x="0" y="101"/>
                  </a:lnTo>
                  <a:lnTo>
                    <a:pt x="0" y="0"/>
                  </a:lnTo>
                  <a:close/>
                </a:path>
              </a:pathLst>
            </a:custGeom>
            <a:solidFill>
              <a:srgbClr val="1F958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66" name="Rectangle 65">
              <a:extLst>
                <a:ext uri="{FF2B5EF4-FFF2-40B4-BE49-F238E27FC236}">
                  <a16:creationId xmlns:a16="http://schemas.microsoft.com/office/drawing/2014/main" id="{4B4E91CD-5453-7D7A-FC0A-B1CA96012775}"/>
                </a:ext>
              </a:extLst>
            </p:cNvPr>
            <p:cNvSpPr>
              <a:spLocks noChangeArrowheads="1"/>
            </p:cNvSpPr>
            <p:nvPr/>
          </p:nvSpPr>
          <p:spPr bwMode="auto">
            <a:xfrm>
              <a:off x="2910205" y="2793365"/>
              <a:ext cx="144145" cy="101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dirty="0"/>
            </a:p>
          </p:txBody>
        </p:sp>
        <p:sp>
          <p:nvSpPr>
            <p:cNvPr id="67" name="Rectangle 66">
              <a:extLst>
                <a:ext uri="{FF2B5EF4-FFF2-40B4-BE49-F238E27FC236}">
                  <a16:creationId xmlns:a16="http://schemas.microsoft.com/office/drawing/2014/main" id="{3D144069-D695-132B-7837-DD12E7009327}"/>
                </a:ext>
              </a:extLst>
            </p:cNvPr>
            <p:cNvSpPr>
              <a:spLocks noChangeArrowheads="1"/>
            </p:cNvSpPr>
            <p:nvPr/>
          </p:nvSpPr>
          <p:spPr bwMode="auto">
            <a:xfrm>
              <a:off x="2914015" y="2792095"/>
              <a:ext cx="104775" cy="218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a:lnSpc>
                  <a:spcPct val="115000"/>
                </a:lnSpc>
                <a:spcAft>
                  <a:spcPts val="800"/>
                </a:spcAft>
              </a:pPr>
              <a:r>
                <a:rPr lang="en-US" sz="700" kern="0" dirty="0">
                  <a:solidFill>
                    <a:srgbClr val="538822"/>
                  </a:solidFill>
                  <a:effectLst/>
                  <a:latin typeface="Franklin Gothic Book" panose="020B0503020102020204" pitchFamily="34" charset="0"/>
                  <a:ea typeface="Aptos" panose="020B0004020202020204" pitchFamily="34" charset="0"/>
                  <a:cs typeface="Franklin Gothic Book" panose="020B0503020102020204" pitchFamily="34" charset="0"/>
                </a:rPr>
                <a:t>No</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8" name="Rectangle 67">
              <a:extLst>
                <a:ext uri="{FF2B5EF4-FFF2-40B4-BE49-F238E27FC236}">
                  <a16:creationId xmlns:a16="http://schemas.microsoft.com/office/drawing/2014/main" id="{639886D2-96DF-3D86-B701-CDA5038A0185}"/>
                </a:ext>
              </a:extLst>
            </p:cNvPr>
            <p:cNvSpPr>
              <a:spLocks noChangeArrowheads="1"/>
            </p:cNvSpPr>
            <p:nvPr/>
          </p:nvSpPr>
          <p:spPr bwMode="auto">
            <a:xfrm>
              <a:off x="3188335" y="2795905"/>
              <a:ext cx="1099820" cy="57531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lnSpc>
                  <a:spcPct val="115000"/>
                </a:lnSpc>
                <a:spcAft>
                  <a:spcPts val="800"/>
                </a:spcAft>
                <a:buNone/>
              </a:pPr>
              <a:r>
                <a:rPr lang="en-US" sz="700" kern="100" dirty="0">
                  <a:solidFill>
                    <a:srgbClr val="FFFFFF"/>
                  </a:solidFill>
                  <a:effectLst/>
                  <a:latin typeface="Franklin Gothic Book" panose="020B0503020102020204" pitchFamily="34" charset="0"/>
                  <a:ea typeface="Aptos" panose="020B0004020202020204" pitchFamily="34"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pPr>
              <a:r>
                <a:rPr lang="en-US" sz="700" kern="100" dirty="0">
                  <a:solidFill>
                    <a:srgbClr val="FFFFFF"/>
                  </a:solidFill>
                  <a:effectLst/>
                  <a:latin typeface="Franklin Gothic Book" panose="020B0503020102020204" pitchFamily="34" charset="0"/>
                  <a:ea typeface="Aptos" panose="020B0004020202020204" pitchFamily="34" charset="0"/>
                  <a:cs typeface="Times New Roman" panose="02020603050405020304" pitchFamily="18" charset="0"/>
                </a:rPr>
                <a:t>Exigent Non-Compliance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9" name="Rectangle 68">
              <a:extLst>
                <a:ext uri="{FF2B5EF4-FFF2-40B4-BE49-F238E27FC236}">
                  <a16:creationId xmlns:a16="http://schemas.microsoft.com/office/drawing/2014/main" id="{20CDD0E9-E856-7544-A0EE-C4842538C997}"/>
                </a:ext>
              </a:extLst>
            </p:cNvPr>
            <p:cNvSpPr>
              <a:spLocks noChangeArrowheads="1"/>
            </p:cNvSpPr>
            <p:nvPr/>
          </p:nvSpPr>
          <p:spPr bwMode="auto">
            <a:xfrm>
              <a:off x="3188335" y="2795905"/>
              <a:ext cx="1099820" cy="575310"/>
            </a:xfrm>
            <a:prstGeom prst="rect">
              <a:avLst/>
            </a:prstGeom>
            <a:noFill/>
            <a:ln w="1524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cxnSp>
          <p:nvCxnSpPr>
            <p:cNvPr id="70" name="Line 39">
              <a:extLst>
                <a:ext uri="{FF2B5EF4-FFF2-40B4-BE49-F238E27FC236}">
                  <a16:creationId xmlns:a16="http://schemas.microsoft.com/office/drawing/2014/main" id="{6F89654E-3150-AC3C-A334-89BF79AE5506}"/>
                </a:ext>
              </a:extLst>
            </p:cNvPr>
            <p:cNvCxnSpPr>
              <a:cxnSpLocks noChangeShapeType="1"/>
            </p:cNvCxnSpPr>
            <p:nvPr/>
          </p:nvCxnSpPr>
          <p:spPr bwMode="auto">
            <a:xfrm>
              <a:off x="2225675" y="2029460"/>
              <a:ext cx="0" cy="231140"/>
            </a:xfrm>
            <a:prstGeom prst="line">
              <a:avLst/>
            </a:prstGeom>
            <a:noFill/>
            <a:ln w="7620" cap="rnd">
              <a:solidFill>
                <a:srgbClr val="1F9583"/>
              </a:solidFill>
              <a:prstDash val="solid"/>
              <a:round/>
              <a:headEnd/>
              <a:tailEnd/>
            </a:ln>
            <a:extLst>
              <a:ext uri="{909E8E84-426E-40DD-AFC4-6F175D3DCCD1}">
                <a14:hiddenFill xmlns:a14="http://schemas.microsoft.com/office/drawing/2010/main">
                  <a:noFill/>
                </a14:hiddenFill>
              </a:ext>
            </a:extLst>
          </p:spPr>
        </p:cxnSp>
        <p:sp>
          <p:nvSpPr>
            <p:cNvPr id="71" name="Freeform 40">
              <a:extLst>
                <a:ext uri="{FF2B5EF4-FFF2-40B4-BE49-F238E27FC236}">
                  <a16:creationId xmlns:a16="http://schemas.microsoft.com/office/drawing/2014/main" id="{94549412-DA3C-B88F-DCBF-B39D3F39471D}"/>
                </a:ext>
              </a:extLst>
            </p:cNvPr>
            <p:cNvSpPr>
              <a:spLocks/>
            </p:cNvSpPr>
            <p:nvPr/>
          </p:nvSpPr>
          <p:spPr bwMode="auto">
            <a:xfrm>
              <a:off x="2179955" y="2252980"/>
              <a:ext cx="92075" cy="64135"/>
            </a:xfrm>
            <a:custGeom>
              <a:avLst/>
              <a:gdLst>
                <a:gd name="T0" fmla="*/ 145 w 145"/>
                <a:gd name="T1" fmla="*/ 0 h 101"/>
                <a:gd name="T2" fmla="*/ 72 w 145"/>
                <a:gd name="T3" fmla="*/ 101 h 101"/>
                <a:gd name="T4" fmla="*/ 0 w 145"/>
                <a:gd name="T5" fmla="*/ 0 h 101"/>
                <a:gd name="T6" fmla="*/ 145 w 145"/>
                <a:gd name="T7" fmla="*/ 0 h 101"/>
              </a:gdLst>
              <a:ahLst/>
              <a:cxnLst>
                <a:cxn ang="0">
                  <a:pos x="T0" y="T1"/>
                </a:cxn>
                <a:cxn ang="0">
                  <a:pos x="T2" y="T3"/>
                </a:cxn>
                <a:cxn ang="0">
                  <a:pos x="T4" y="T5"/>
                </a:cxn>
                <a:cxn ang="0">
                  <a:pos x="T6" y="T7"/>
                </a:cxn>
              </a:cxnLst>
              <a:rect l="0" t="0" r="r" b="b"/>
              <a:pathLst>
                <a:path w="145" h="101">
                  <a:moveTo>
                    <a:pt x="145" y="0"/>
                  </a:moveTo>
                  <a:lnTo>
                    <a:pt x="72" y="101"/>
                  </a:lnTo>
                  <a:lnTo>
                    <a:pt x="0" y="0"/>
                  </a:lnTo>
                  <a:lnTo>
                    <a:pt x="145" y="0"/>
                  </a:lnTo>
                  <a:close/>
                </a:path>
              </a:pathLst>
            </a:custGeom>
            <a:solidFill>
              <a:srgbClr val="1F958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72" name="Freeform 41">
              <a:extLst>
                <a:ext uri="{FF2B5EF4-FFF2-40B4-BE49-F238E27FC236}">
                  <a16:creationId xmlns:a16="http://schemas.microsoft.com/office/drawing/2014/main" id="{DECF6466-B43D-0E3C-41E9-B4CEB983CACF}"/>
                </a:ext>
              </a:extLst>
            </p:cNvPr>
            <p:cNvSpPr>
              <a:spLocks/>
            </p:cNvSpPr>
            <p:nvPr/>
          </p:nvSpPr>
          <p:spPr bwMode="auto">
            <a:xfrm>
              <a:off x="1675130" y="2317115"/>
              <a:ext cx="1100455" cy="574675"/>
            </a:xfrm>
            <a:custGeom>
              <a:avLst/>
              <a:gdLst>
                <a:gd name="T0" fmla="*/ 0 w 1733"/>
                <a:gd name="T1" fmla="*/ 453 h 905"/>
                <a:gd name="T2" fmla="*/ 867 w 1733"/>
                <a:gd name="T3" fmla="*/ 0 h 905"/>
                <a:gd name="T4" fmla="*/ 1733 w 1733"/>
                <a:gd name="T5" fmla="*/ 453 h 905"/>
                <a:gd name="T6" fmla="*/ 867 w 1733"/>
                <a:gd name="T7" fmla="*/ 905 h 905"/>
                <a:gd name="T8" fmla="*/ 0 w 1733"/>
                <a:gd name="T9" fmla="*/ 453 h 905"/>
              </a:gdLst>
              <a:ahLst/>
              <a:cxnLst>
                <a:cxn ang="0">
                  <a:pos x="T0" y="T1"/>
                </a:cxn>
                <a:cxn ang="0">
                  <a:pos x="T2" y="T3"/>
                </a:cxn>
                <a:cxn ang="0">
                  <a:pos x="T4" y="T5"/>
                </a:cxn>
                <a:cxn ang="0">
                  <a:pos x="T6" y="T7"/>
                </a:cxn>
                <a:cxn ang="0">
                  <a:pos x="T8" y="T9"/>
                </a:cxn>
              </a:cxnLst>
              <a:rect l="0" t="0" r="r" b="b"/>
              <a:pathLst>
                <a:path w="1733" h="905">
                  <a:moveTo>
                    <a:pt x="0" y="453"/>
                  </a:moveTo>
                  <a:lnTo>
                    <a:pt x="867" y="0"/>
                  </a:lnTo>
                  <a:lnTo>
                    <a:pt x="1733" y="453"/>
                  </a:lnTo>
                  <a:lnTo>
                    <a:pt x="867" y="905"/>
                  </a:lnTo>
                  <a:lnTo>
                    <a:pt x="0" y="453"/>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pPr marL="0" marR="0" algn="ctr">
                <a:lnSpc>
                  <a:spcPct val="115000"/>
                </a:lnSpc>
                <a:spcAft>
                  <a:spcPts val="800"/>
                </a:spcAft>
                <a:buNone/>
              </a:pPr>
              <a:r>
                <a:rPr lang="en-US" sz="700" kern="100" dirty="0">
                  <a:solidFill>
                    <a:srgbClr val="FFFFFF"/>
                  </a:solidFill>
                  <a:effectLst/>
                  <a:latin typeface="Franklin Gothic Book" panose="020B0503020102020204" pitchFamily="34" charset="0"/>
                  <a:ea typeface="Aptos" panose="020B0004020202020204" pitchFamily="34"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pPr>
              <a:r>
                <a:rPr lang="en-US" sz="700" kern="100" dirty="0">
                  <a:solidFill>
                    <a:srgbClr val="FFFFFF"/>
                  </a:solidFill>
                  <a:effectLst/>
                  <a:latin typeface="Franklin Gothic Book" panose="020B0503020102020204" pitchFamily="34" charset="0"/>
                  <a:ea typeface="Aptos" panose="020B0004020202020204" pitchFamily="34" charset="0"/>
                  <a:cs typeface="Times New Roman" panose="02020603050405020304" pitchFamily="18" charset="0"/>
                </a:rPr>
                <a:t>Improved?</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3" name="Freeform 42">
              <a:extLst>
                <a:ext uri="{FF2B5EF4-FFF2-40B4-BE49-F238E27FC236}">
                  <a16:creationId xmlns:a16="http://schemas.microsoft.com/office/drawing/2014/main" id="{728F1FD8-5911-E4E7-7F18-0CB95ECDE76C}"/>
                </a:ext>
              </a:extLst>
            </p:cNvPr>
            <p:cNvSpPr>
              <a:spLocks/>
            </p:cNvSpPr>
            <p:nvPr/>
          </p:nvSpPr>
          <p:spPr bwMode="auto">
            <a:xfrm>
              <a:off x="1675130" y="2317115"/>
              <a:ext cx="1100455" cy="574675"/>
            </a:xfrm>
            <a:custGeom>
              <a:avLst/>
              <a:gdLst>
                <a:gd name="T0" fmla="*/ 0 w 1733"/>
                <a:gd name="T1" fmla="*/ 453 h 905"/>
                <a:gd name="T2" fmla="*/ 867 w 1733"/>
                <a:gd name="T3" fmla="*/ 0 h 905"/>
                <a:gd name="T4" fmla="*/ 1733 w 1733"/>
                <a:gd name="T5" fmla="*/ 453 h 905"/>
                <a:gd name="T6" fmla="*/ 867 w 1733"/>
                <a:gd name="T7" fmla="*/ 905 h 905"/>
                <a:gd name="T8" fmla="*/ 0 w 1733"/>
                <a:gd name="T9" fmla="*/ 453 h 905"/>
              </a:gdLst>
              <a:ahLst/>
              <a:cxnLst>
                <a:cxn ang="0">
                  <a:pos x="T0" y="T1"/>
                </a:cxn>
                <a:cxn ang="0">
                  <a:pos x="T2" y="T3"/>
                </a:cxn>
                <a:cxn ang="0">
                  <a:pos x="T4" y="T5"/>
                </a:cxn>
                <a:cxn ang="0">
                  <a:pos x="T6" y="T7"/>
                </a:cxn>
                <a:cxn ang="0">
                  <a:pos x="T8" y="T9"/>
                </a:cxn>
              </a:cxnLst>
              <a:rect l="0" t="0" r="r" b="b"/>
              <a:pathLst>
                <a:path w="1733" h="905">
                  <a:moveTo>
                    <a:pt x="0" y="453"/>
                  </a:moveTo>
                  <a:lnTo>
                    <a:pt x="867" y="0"/>
                  </a:lnTo>
                  <a:lnTo>
                    <a:pt x="1733" y="453"/>
                  </a:lnTo>
                  <a:lnTo>
                    <a:pt x="867" y="905"/>
                  </a:lnTo>
                  <a:lnTo>
                    <a:pt x="0" y="453"/>
                  </a:lnTo>
                  <a:close/>
                </a:path>
              </a:pathLst>
            </a:custGeom>
            <a:noFill/>
            <a:ln w="1524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sp>
          <p:nvSpPr>
            <p:cNvPr id="74" name="Freeform 45">
              <a:extLst>
                <a:ext uri="{FF2B5EF4-FFF2-40B4-BE49-F238E27FC236}">
                  <a16:creationId xmlns:a16="http://schemas.microsoft.com/office/drawing/2014/main" id="{9DBEE2C2-C173-75EB-335A-2B88B83B37D0}"/>
                </a:ext>
              </a:extLst>
            </p:cNvPr>
            <p:cNvSpPr>
              <a:spLocks/>
            </p:cNvSpPr>
            <p:nvPr/>
          </p:nvSpPr>
          <p:spPr bwMode="auto">
            <a:xfrm>
              <a:off x="1206500" y="2604770"/>
              <a:ext cx="468630" cy="526415"/>
            </a:xfrm>
            <a:custGeom>
              <a:avLst/>
              <a:gdLst>
                <a:gd name="T0" fmla="*/ 738 w 738"/>
                <a:gd name="T1" fmla="*/ 0 h 829"/>
                <a:gd name="T2" fmla="*/ 305 w 738"/>
                <a:gd name="T3" fmla="*/ 0 h 829"/>
                <a:gd name="T4" fmla="*/ 305 w 738"/>
                <a:gd name="T5" fmla="*/ 829 h 829"/>
                <a:gd name="T6" fmla="*/ 0 w 738"/>
                <a:gd name="T7" fmla="*/ 829 h 829"/>
              </a:gdLst>
              <a:ahLst/>
              <a:cxnLst>
                <a:cxn ang="0">
                  <a:pos x="T0" y="T1"/>
                </a:cxn>
                <a:cxn ang="0">
                  <a:pos x="T2" y="T3"/>
                </a:cxn>
                <a:cxn ang="0">
                  <a:pos x="T4" y="T5"/>
                </a:cxn>
                <a:cxn ang="0">
                  <a:pos x="T6" y="T7"/>
                </a:cxn>
              </a:cxnLst>
              <a:rect l="0" t="0" r="r" b="b"/>
              <a:pathLst>
                <a:path w="738" h="829">
                  <a:moveTo>
                    <a:pt x="738" y="0"/>
                  </a:moveTo>
                  <a:lnTo>
                    <a:pt x="305" y="0"/>
                  </a:lnTo>
                  <a:lnTo>
                    <a:pt x="305" y="829"/>
                  </a:lnTo>
                  <a:lnTo>
                    <a:pt x="0" y="829"/>
                  </a:lnTo>
                </a:path>
              </a:pathLst>
            </a:custGeom>
            <a:noFill/>
            <a:ln w="7620" cap="rnd">
              <a:solidFill>
                <a:srgbClr val="1F9583"/>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sp>
          <p:nvSpPr>
            <p:cNvPr id="75" name="Freeform 46">
              <a:extLst>
                <a:ext uri="{FF2B5EF4-FFF2-40B4-BE49-F238E27FC236}">
                  <a16:creationId xmlns:a16="http://schemas.microsoft.com/office/drawing/2014/main" id="{3C3AF983-9BAA-E57B-61E4-C33134B42197}"/>
                </a:ext>
              </a:extLst>
            </p:cNvPr>
            <p:cNvSpPr>
              <a:spLocks/>
            </p:cNvSpPr>
            <p:nvPr/>
          </p:nvSpPr>
          <p:spPr bwMode="auto">
            <a:xfrm>
              <a:off x="1125220" y="3099435"/>
              <a:ext cx="92710" cy="64135"/>
            </a:xfrm>
            <a:custGeom>
              <a:avLst/>
              <a:gdLst>
                <a:gd name="T0" fmla="*/ 146 w 146"/>
                <a:gd name="T1" fmla="*/ 101 h 101"/>
                <a:gd name="T2" fmla="*/ 0 w 146"/>
                <a:gd name="T3" fmla="*/ 50 h 101"/>
                <a:gd name="T4" fmla="*/ 146 w 146"/>
                <a:gd name="T5" fmla="*/ 0 h 101"/>
                <a:gd name="T6" fmla="*/ 146 w 146"/>
                <a:gd name="T7" fmla="*/ 101 h 101"/>
              </a:gdLst>
              <a:ahLst/>
              <a:cxnLst>
                <a:cxn ang="0">
                  <a:pos x="T0" y="T1"/>
                </a:cxn>
                <a:cxn ang="0">
                  <a:pos x="T2" y="T3"/>
                </a:cxn>
                <a:cxn ang="0">
                  <a:pos x="T4" y="T5"/>
                </a:cxn>
                <a:cxn ang="0">
                  <a:pos x="T6" y="T7"/>
                </a:cxn>
              </a:cxnLst>
              <a:rect l="0" t="0" r="r" b="b"/>
              <a:pathLst>
                <a:path w="146" h="101">
                  <a:moveTo>
                    <a:pt x="146" y="101"/>
                  </a:moveTo>
                  <a:lnTo>
                    <a:pt x="0" y="50"/>
                  </a:lnTo>
                  <a:lnTo>
                    <a:pt x="146" y="0"/>
                  </a:lnTo>
                  <a:lnTo>
                    <a:pt x="146" y="101"/>
                  </a:lnTo>
                  <a:close/>
                </a:path>
              </a:pathLst>
            </a:custGeom>
            <a:solidFill>
              <a:srgbClr val="1F958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76" name="Rectangle 75">
              <a:extLst>
                <a:ext uri="{FF2B5EF4-FFF2-40B4-BE49-F238E27FC236}">
                  <a16:creationId xmlns:a16="http://schemas.microsoft.com/office/drawing/2014/main" id="{D51C3B4E-32E9-0AF0-78BC-6472513CD84E}"/>
                </a:ext>
              </a:extLst>
            </p:cNvPr>
            <p:cNvSpPr>
              <a:spLocks noChangeArrowheads="1"/>
            </p:cNvSpPr>
            <p:nvPr/>
          </p:nvSpPr>
          <p:spPr bwMode="auto">
            <a:xfrm>
              <a:off x="1309370" y="2816860"/>
              <a:ext cx="182880" cy="1022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dirty="0"/>
            </a:p>
          </p:txBody>
        </p:sp>
        <p:sp>
          <p:nvSpPr>
            <p:cNvPr id="77" name="Rectangle 76">
              <a:extLst>
                <a:ext uri="{FF2B5EF4-FFF2-40B4-BE49-F238E27FC236}">
                  <a16:creationId xmlns:a16="http://schemas.microsoft.com/office/drawing/2014/main" id="{FB0A257F-F663-40F2-F9C4-793A13332039}"/>
                </a:ext>
              </a:extLst>
            </p:cNvPr>
            <p:cNvSpPr>
              <a:spLocks noChangeArrowheads="1"/>
            </p:cNvSpPr>
            <p:nvPr/>
          </p:nvSpPr>
          <p:spPr bwMode="auto">
            <a:xfrm>
              <a:off x="1312545" y="2816225"/>
              <a:ext cx="133350" cy="218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a:lnSpc>
                  <a:spcPct val="115000"/>
                </a:lnSpc>
                <a:spcAft>
                  <a:spcPts val="800"/>
                </a:spcAft>
              </a:pPr>
              <a:r>
                <a:rPr lang="en-US" sz="700" kern="0" dirty="0">
                  <a:solidFill>
                    <a:srgbClr val="538822"/>
                  </a:solidFill>
                  <a:effectLst/>
                  <a:latin typeface="Franklin Gothic Book" panose="020B0503020102020204" pitchFamily="34" charset="0"/>
                  <a:ea typeface="Aptos" panose="020B0004020202020204" pitchFamily="34" charset="0"/>
                  <a:cs typeface="Franklin Gothic Book" panose="020B0503020102020204" pitchFamily="34" charset="0"/>
                </a:rPr>
                <a:t>Yes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cxnSp>
          <p:nvCxnSpPr>
            <p:cNvPr id="78" name="Line 49">
              <a:extLst>
                <a:ext uri="{FF2B5EF4-FFF2-40B4-BE49-F238E27FC236}">
                  <a16:creationId xmlns:a16="http://schemas.microsoft.com/office/drawing/2014/main" id="{35A73C72-64F1-10CA-CDBA-BF74A61BE4C0}"/>
                </a:ext>
              </a:extLst>
            </p:cNvPr>
            <p:cNvCxnSpPr>
              <a:cxnSpLocks noChangeShapeType="1"/>
            </p:cNvCxnSpPr>
            <p:nvPr/>
          </p:nvCxnSpPr>
          <p:spPr bwMode="auto">
            <a:xfrm>
              <a:off x="575310" y="3418840"/>
              <a:ext cx="0" cy="279400"/>
            </a:xfrm>
            <a:prstGeom prst="line">
              <a:avLst/>
            </a:prstGeom>
            <a:noFill/>
            <a:ln w="7620" cap="rnd">
              <a:solidFill>
                <a:srgbClr val="1F9583"/>
              </a:solidFill>
              <a:prstDash val="solid"/>
              <a:round/>
              <a:headEnd/>
              <a:tailEnd/>
            </a:ln>
            <a:extLst>
              <a:ext uri="{909E8E84-426E-40DD-AFC4-6F175D3DCCD1}">
                <a14:hiddenFill xmlns:a14="http://schemas.microsoft.com/office/drawing/2010/main">
                  <a:noFill/>
                </a14:hiddenFill>
              </a:ext>
            </a:extLst>
          </p:spPr>
        </p:cxnSp>
        <p:sp>
          <p:nvSpPr>
            <p:cNvPr id="79" name="Freeform 50">
              <a:extLst>
                <a:ext uri="{FF2B5EF4-FFF2-40B4-BE49-F238E27FC236}">
                  <a16:creationId xmlns:a16="http://schemas.microsoft.com/office/drawing/2014/main" id="{4E3B27B0-26E6-F9B1-5869-A791DED239F9}"/>
                </a:ext>
              </a:extLst>
            </p:cNvPr>
            <p:cNvSpPr>
              <a:spLocks/>
            </p:cNvSpPr>
            <p:nvPr/>
          </p:nvSpPr>
          <p:spPr bwMode="auto">
            <a:xfrm>
              <a:off x="529590" y="3689985"/>
              <a:ext cx="92075" cy="64135"/>
            </a:xfrm>
            <a:custGeom>
              <a:avLst/>
              <a:gdLst>
                <a:gd name="T0" fmla="*/ 145 w 145"/>
                <a:gd name="T1" fmla="*/ 0 h 101"/>
                <a:gd name="T2" fmla="*/ 72 w 145"/>
                <a:gd name="T3" fmla="*/ 101 h 101"/>
                <a:gd name="T4" fmla="*/ 0 w 145"/>
                <a:gd name="T5" fmla="*/ 0 h 101"/>
                <a:gd name="T6" fmla="*/ 145 w 145"/>
                <a:gd name="T7" fmla="*/ 0 h 101"/>
              </a:gdLst>
              <a:ahLst/>
              <a:cxnLst>
                <a:cxn ang="0">
                  <a:pos x="T0" y="T1"/>
                </a:cxn>
                <a:cxn ang="0">
                  <a:pos x="T2" y="T3"/>
                </a:cxn>
                <a:cxn ang="0">
                  <a:pos x="T4" y="T5"/>
                </a:cxn>
                <a:cxn ang="0">
                  <a:pos x="T6" y="T7"/>
                </a:cxn>
              </a:cxnLst>
              <a:rect l="0" t="0" r="r" b="b"/>
              <a:pathLst>
                <a:path w="145" h="101">
                  <a:moveTo>
                    <a:pt x="145" y="0"/>
                  </a:moveTo>
                  <a:lnTo>
                    <a:pt x="72" y="101"/>
                  </a:lnTo>
                  <a:lnTo>
                    <a:pt x="0" y="0"/>
                  </a:lnTo>
                  <a:lnTo>
                    <a:pt x="145" y="0"/>
                  </a:lnTo>
                  <a:close/>
                </a:path>
              </a:pathLst>
            </a:custGeom>
            <a:solidFill>
              <a:srgbClr val="1F958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80" name="Freeform 51">
              <a:extLst>
                <a:ext uri="{FF2B5EF4-FFF2-40B4-BE49-F238E27FC236}">
                  <a16:creationId xmlns:a16="http://schemas.microsoft.com/office/drawing/2014/main" id="{277B187D-0876-BE95-1B12-C7B65AD60676}"/>
                </a:ext>
              </a:extLst>
            </p:cNvPr>
            <p:cNvSpPr>
              <a:spLocks/>
            </p:cNvSpPr>
            <p:nvPr/>
          </p:nvSpPr>
          <p:spPr bwMode="auto">
            <a:xfrm>
              <a:off x="24765" y="3754120"/>
              <a:ext cx="1100455" cy="287655"/>
            </a:xfrm>
            <a:custGeom>
              <a:avLst/>
              <a:gdLst>
                <a:gd name="T0" fmla="*/ 432 w 2304"/>
                <a:gd name="T1" fmla="*/ 864 h 864"/>
                <a:gd name="T2" fmla="*/ 1872 w 2304"/>
                <a:gd name="T3" fmla="*/ 864 h 864"/>
                <a:gd name="T4" fmla="*/ 2304 w 2304"/>
                <a:gd name="T5" fmla="*/ 432 h 864"/>
                <a:gd name="T6" fmla="*/ 1872 w 2304"/>
                <a:gd name="T7" fmla="*/ 0 h 864"/>
                <a:gd name="T8" fmla="*/ 432 w 2304"/>
                <a:gd name="T9" fmla="*/ 0 h 864"/>
                <a:gd name="T10" fmla="*/ 0 w 2304"/>
                <a:gd name="T11" fmla="*/ 432 h 864"/>
                <a:gd name="T12" fmla="*/ 432 w 2304"/>
                <a:gd name="T13" fmla="*/ 864 h 864"/>
              </a:gdLst>
              <a:ahLst/>
              <a:cxnLst>
                <a:cxn ang="0">
                  <a:pos x="T0" y="T1"/>
                </a:cxn>
                <a:cxn ang="0">
                  <a:pos x="T2" y="T3"/>
                </a:cxn>
                <a:cxn ang="0">
                  <a:pos x="T4" y="T5"/>
                </a:cxn>
                <a:cxn ang="0">
                  <a:pos x="T6" y="T7"/>
                </a:cxn>
                <a:cxn ang="0">
                  <a:pos x="T8" y="T9"/>
                </a:cxn>
                <a:cxn ang="0">
                  <a:pos x="T10" y="T11"/>
                </a:cxn>
                <a:cxn ang="0">
                  <a:pos x="T12" y="T13"/>
                </a:cxn>
              </a:cxnLst>
              <a:rect l="0" t="0" r="r" b="b"/>
              <a:pathLst>
                <a:path w="2304" h="864">
                  <a:moveTo>
                    <a:pt x="432" y="864"/>
                  </a:moveTo>
                  <a:lnTo>
                    <a:pt x="1872" y="864"/>
                  </a:lnTo>
                  <a:cubicBezTo>
                    <a:pt x="2111" y="864"/>
                    <a:pt x="2304" y="671"/>
                    <a:pt x="2304" y="432"/>
                  </a:cubicBezTo>
                  <a:cubicBezTo>
                    <a:pt x="2304" y="194"/>
                    <a:pt x="2111" y="0"/>
                    <a:pt x="1872" y="0"/>
                  </a:cubicBezTo>
                  <a:lnTo>
                    <a:pt x="432" y="0"/>
                  </a:lnTo>
                  <a:cubicBezTo>
                    <a:pt x="194" y="0"/>
                    <a:pt x="0" y="194"/>
                    <a:pt x="0" y="432"/>
                  </a:cubicBezTo>
                  <a:cubicBezTo>
                    <a:pt x="0" y="671"/>
                    <a:pt x="194" y="864"/>
                    <a:pt x="432" y="864"/>
                  </a:cubicBezTo>
                  <a:close/>
                </a:path>
              </a:pathLst>
            </a:custGeom>
            <a:solidFill>
              <a:srgbClr val="0070C0"/>
            </a:solidFill>
            <a:ln w="0">
              <a:solidFill>
                <a:srgbClr val="000000"/>
              </a:solidFill>
              <a:prstDash val="solid"/>
              <a:round/>
              <a:headEnd/>
              <a:tailEnd/>
            </a:ln>
          </p:spPr>
          <p:txBody>
            <a:bodyPr rot="0" vert="horz" wrap="square" lIns="91440" tIns="45720" rIns="91440" bIns="45720" anchor="t" anchorCtr="0" upright="1">
              <a:noAutofit/>
            </a:bodyPr>
            <a:lstStyle/>
            <a:p>
              <a:endParaRPr lang="en-US" dirty="0"/>
            </a:p>
          </p:txBody>
        </p:sp>
        <p:sp>
          <p:nvSpPr>
            <p:cNvPr id="81" name="Freeform 52">
              <a:extLst>
                <a:ext uri="{FF2B5EF4-FFF2-40B4-BE49-F238E27FC236}">
                  <a16:creationId xmlns:a16="http://schemas.microsoft.com/office/drawing/2014/main" id="{605F4E43-8DC8-D316-2024-73F762469C97}"/>
                </a:ext>
              </a:extLst>
            </p:cNvPr>
            <p:cNvSpPr>
              <a:spLocks/>
            </p:cNvSpPr>
            <p:nvPr/>
          </p:nvSpPr>
          <p:spPr bwMode="auto">
            <a:xfrm>
              <a:off x="24765" y="3754120"/>
              <a:ext cx="1100455" cy="287655"/>
            </a:xfrm>
            <a:custGeom>
              <a:avLst/>
              <a:gdLst>
                <a:gd name="T0" fmla="*/ 432 w 2304"/>
                <a:gd name="T1" fmla="*/ 864 h 864"/>
                <a:gd name="T2" fmla="*/ 1872 w 2304"/>
                <a:gd name="T3" fmla="*/ 864 h 864"/>
                <a:gd name="T4" fmla="*/ 2304 w 2304"/>
                <a:gd name="T5" fmla="*/ 432 h 864"/>
                <a:gd name="T6" fmla="*/ 1872 w 2304"/>
                <a:gd name="T7" fmla="*/ 0 h 864"/>
                <a:gd name="T8" fmla="*/ 432 w 2304"/>
                <a:gd name="T9" fmla="*/ 0 h 864"/>
                <a:gd name="T10" fmla="*/ 0 w 2304"/>
                <a:gd name="T11" fmla="*/ 432 h 864"/>
                <a:gd name="T12" fmla="*/ 432 w 2304"/>
                <a:gd name="T13" fmla="*/ 864 h 864"/>
              </a:gdLst>
              <a:ahLst/>
              <a:cxnLst>
                <a:cxn ang="0">
                  <a:pos x="T0" y="T1"/>
                </a:cxn>
                <a:cxn ang="0">
                  <a:pos x="T2" y="T3"/>
                </a:cxn>
                <a:cxn ang="0">
                  <a:pos x="T4" y="T5"/>
                </a:cxn>
                <a:cxn ang="0">
                  <a:pos x="T6" y="T7"/>
                </a:cxn>
                <a:cxn ang="0">
                  <a:pos x="T8" y="T9"/>
                </a:cxn>
                <a:cxn ang="0">
                  <a:pos x="T10" y="T11"/>
                </a:cxn>
                <a:cxn ang="0">
                  <a:pos x="T12" y="T13"/>
                </a:cxn>
              </a:cxnLst>
              <a:rect l="0" t="0" r="r" b="b"/>
              <a:pathLst>
                <a:path w="2304" h="864">
                  <a:moveTo>
                    <a:pt x="432" y="864"/>
                  </a:moveTo>
                  <a:lnTo>
                    <a:pt x="1872" y="864"/>
                  </a:lnTo>
                  <a:cubicBezTo>
                    <a:pt x="2111" y="864"/>
                    <a:pt x="2304" y="671"/>
                    <a:pt x="2304" y="432"/>
                  </a:cubicBezTo>
                  <a:cubicBezTo>
                    <a:pt x="2304" y="194"/>
                    <a:pt x="2111" y="0"/>
                    <a:pt x="1872" y="0"/>
                  </a:cubicBezTo>
                  <a:lnTo>
                    <a:pt x="432" y="0"/>
                  </a:lnTo>
                  <a:cubicBezTo>
                    <a:pt x="194" y="0"/>
                    <a:pt x="0" y="194"/>
                    <a:pt x="0" y="432"/>
                  </a:cubicBezTo>
                  <a:cubicBezTo>
                    <a:pt x="0" y="671"/>
                    <a:pt x="194" y="864"/>
                    <a:pt x="432" y="864"/>
                  </a:cubicBezTo>
                  <a:close/>
                </a:path>
              </a:pathLst>
            </a:custGeom>
            <a:noFill/>
            <a:ln w="1524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sp>
          <p:nvSpPr>
            <p:cNvPr id="82" name="Rectangle 81">
              <a:extLst>
                <a:ext uri="{FF2B5EF4-FFF2-40B4-BE49-F238E27FC236}">
                  <a16:creationId xmlns:a16="http://schemas.microsoft.com/office/drawing/2014/main" id="{BFE30DD9-B398-9E09-FC37-CCD7097BB5AF}"/>
                </a:ext>
              </a:extLst>
            </p:cNvPr>
            <p:cNvSpPr>
              <a:spLocks noChangeArrowheads="1"/>
            </p:cNvSpPr>
            <p:nvPr/>
          </p:nvSpPr>
          <p:spPr bwMode="auto">
            <a:xfrm>
              <a:off x="404495" y="3846195"/>
              <a:ext cx="254000" cy="218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none" lIns="0" tIns="0" rIns="0" bIns="0" anchor="t" anchorCtr="0">
              <a:spAutoFit/>
            </a:bodyPr>
            <a:lstStyle/>
            <a:p>
              <a:pPr marL="0" marR="0">
                <a:lnSpc>
                  <a:spcPct val="115000"/>
                </a:lnSpc>
                <a:spcAft>
                  <a:spcPts val="800"/>
                </a:spcAft>
              </a:pPr>
              <a:r>
                <a:rPr lang="en-US" sz="700" kern="0" dirty="0">
                  <a:solidFill>
                    <a:srgbClr val="FFFFFF"/>
                  </a:solidFill>
                  <a:effectLst/>
                  <a:latin typeface="Franklin Gothic Book" panose="020B0503020102020204" pitchFamily="34" charset="0"/>
                  <a:ea typeface="Aptos" panose="020B0004020202020204" pitchFamily="34" charset="0"/>
                  <a:cs typeface="Franklin Gothic Book" panose="020B0503020102020204" pitchFamily="34" charset="0"/>
                </a:rPr>
                <a:t>Closed</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cxnSp>
          <p:nvCxnSpPr>
            <p:cNvPr id="83" name="Line 54">
              <a:extLst>
                <a:ext uri="{FF2B5EF4-FFF2-40B4-BE49-F238E27FC236}">
                  <a16:creationId xmlns:a16="http://schemas.microsoft.com/office/drawing/2014/main" id="{72343AC7-E5A4-E6E3-BB87-35F551E20415}"/>
                </a:ext>
              </a:extLst>
            </p:cNvPr>
            <p:cNvCxnSpPr>
              <a:cxnSpLocks noChangeShapeType="1"/>
            </p:cNvCxnSpPr>
            <p:nvPr/>
          </p:nvCxnSpPr>
          <p:spPr bwMode="auto">
            <a:xfrm>
              <a:off x="4288155" y="3083560"/>
              <a:ext cx="194945" cy="0"/>
            </a:xfrm>
            <a:prstGeom prst="line">
              <a:avLst/>
            </a:prstGeom>
            <a:noFill/>
            <a:ln w="7620" cap="rnd">
              <a:solidFill>
                <a:srgbClr val="1F9583"/>
              </a:solidFill>
              <a:prstDash val="solid"/>
              <a:round/>
              <a:headEnd/>
              <a:tailEnd/>
            </a:ln>
            <a:extLst>
              <a:ext uri="{909E8E84-426E-40DD-AFC4-6F175D3DCCD1}">
                <a14:hiddenFill xmlns:a14="http://schemas.microsoft.com/office/drawing/2010/main">
                  <a:noFill/>
                </a14:hiddenFill>
              </a:ext>
            </a:extLst>
          </p:spPr>
        </p:cxnSp>
        <p:sp>
          <p:nvSpPr>
            <p:cNvPr id="84" name="Freeform 55">
              <a:extLst>
                <a:ext uri="{FF2B5EF4-FFF2-40B4-BE49-F238E27FC236}">
                  <a16:creationId xmlns:a16="http://schemas.microsoft.com/office/drawing/2014/main" id="{83F450F3-EE63-0022-9427-657DB483B12C}"/>
                </a:ext>
              </a:extLst>
            </p:cNvPr>
            <p:cNvSpPr>
              <a:spLocks/>
            </p:cNvSpPr>
            <p:nvPr/>
          </p:nvSpPr>
          <p:spPr bwMode="auto">
            <a:xfrm>
              <a:off x="4471670" y="3051810"/>
              <a:ext cx="92075" cy="64135"/>
            </a:xfrm>
            <a:custGeom>
              <a:avLst/>
              <a:gdLst>
                <a:gd name="T0" fmla="*/ 0 w 145"/>
                <a:gd name="T1" fmla="*/ 0 h 101"/>
                <a:gd name="T2" fmla="*/ 145 w 145"/>
                <a:gd name="T3" fmla="*/ 50 h 101"/>
                <a:gd name="T4" fmla="*/ 0 w 145"/>
                <a:gd name="T5" fmla="*/ 101 h 101"/>
                <a:gd name="T6" fmla="*/ 0 w 145"/>
                <a:gd name="T7" fmla="*/ 0 h 101"/>
              </a:gdLst>
              <a:ahLst/>
              <a:cxnLst>
                <a:cxn ang="0">
                  <a:pos x="T0" y="T1"/>
                </a:cxn>
                <a:cxn ang="0">
                  <a:pos x="T2" y="T3"/>
                </a:cxn>
                <a:cxn ang="0">
                  <a:pos x="T4" y="T5"/>
                </a:cxn>
                <a:cxn ang="0">
                  <a:pos x="T6" y="T7"/>
                </a:cxn>
              </a:cxnLst>
              <a:rect l="0" t="0" r="r" b="b"/>
              <a:pathLst>
                <a:path w="145" h="101">
                  <a:moveTo>
                    <a:pt x="0" y="0"/>
                  </a:moveTo>
                  <a:lnTo>
                    <a:pt x="145" y="50"/>
                  </a:lnTo>
                  <a:lnTo>
                    <a:pt x="0" y="101"/>
                  </a:lnTo>
                  <a:lnTo>
                    <a:pt x="0" y="0"/>
                  </a:lnTo>
                  <a:close/>
                </a:path>
              </a:pathLst>
            </a:custGeom>
            <a:solidFill>
              <a:srgbClr val="1F958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85" name="Rectangle 84">
              <a:extLst>
                <a:ext uri="{FF2B5EF4-FFF2-40B4-BE49-F238E27FC236}">
                  <a16:creationId xmlns:a16="http://schemas.microsoft.com/office/drawing/2014/main" id="{511C5611-D33C-BF9E-012A-5D266DBD83BD}"/>
                </a:ext>
              </a:extLst>
            </p:cNvPr>
            <p:cNvSpPr>
              <a:spLocks noChangeArrowheads="1"/>
            </p:cNvSpPr>
            <p:nvPr/>
          </p:nvSpPr>
          <p:spPr bwMode="auto">
            <a:xfrm>
              <a:off x="4563745" y="2795905"/>
              <a:ext cx="1099820" cy="575310"/>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lnSpc>
                  <a:spcPct val="115000"/>
                </a:lnSpc>
                <a:spcAft>
                  <a:spcPts val="800"/>
                </a:spcAft>
              </a:pPr>
              <a:r>
                <a:rPr lang="en-US" sz="700" kern="100" dirty="0">
                  <a:solidFill>
                    <a:srgbClr val="FFFFFF"/>
                  </a:solidFill>
                  <a:effectLst/>
                  <a:latin typeface="Franklin Gothic Book" panose="020B0503020102020204" pitchFamily="34" charset="0"/>
                  <a:ea typeface="Aptos" panose="020B0004020202020204" pitchFamily="34" charset="0"/>
                  <a:cs typeface="Times New Roman" panose="02020603050405020304" pitchFamily="18" charset="0"/>
                </a:rPr>
                <a:t>Escalate to Delegation Oversight Committee for Sanction Deliberations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6" name="Freeform 63">
              <a:extLst>
                <a:ext uri="{FF2B5EF4-FFF2-40B4-BE49-F238E27FC236}">
                  <a16:creationId xmlns:a16="http://schemas.microsoft.com/office/drawing/2014/main" id="{73E92ADF-8E38-100A-F501-FA62D976DA35}"/>
                </a:ext>
              </a:extLst>
            </p:cNvPr>
            <p:cNvSpPr>
              <a:spLocks/>
            </p:cNvSpPr>
            <p:nvPr/>
          </p:nvSpPr>
          <p:spPr bwMode="auto">
            <a:xfrm>
              <a:off x="2856865" y="1358900"/>
              <a:ext cx="606425" cy="383540"/>
            </a:xfrm>
            <a:custGeom>
              <a:avLst/>
              <a:gdLst>
                <a:gd name="T0" fmla="*/ 955 w 955"/>
                <a:gd name="T1" fmla="*/ 0 h 604"/>
                <a:gd name="T2" fmla="*/ 955 w 955"/>
                <a:gd name="T3" fmla="*/ 604 h 604"/>
                <a:gd name="T4" fmla="*/ 0 w 955"/>
                <a:gd name="T5" fmla="*/ 604 h 604"/>
              </a:gdLst>
              <a:ahLst/>
              <a:cxnLst>
                <a:cxn ang="0">
                  <a:pos x="T0" y="T1"/>
                </a:cxn>
                <a:cxn ang="0">
                  <a:pos x="T2" y="T3"/>
                </a:cxn>
                <a:cxn ang="0">
                  <a:pos x="T4" y="T5"/>
                </a:cxn>
              </a:cxnLst>
              <a:rect l="0" t="0" r="r" b="b"/>
              <a:pathLst>
                <a:path w="955" h="604">
                  <a:moveTo>
                    <a:pt x="955" y="0"/>
                  </a:moveTo>
                  <a:lnTo>
                    <a:pt x="955" y="604"/>
                  </a:lnTo>
                  <a:lnTo>
                    <a:pt x="0" y="604"/>
                  </a:lnTo>
                </a:path>
              </a:pathLst>
            </a:custGeom>
            <a:noFill/>
            <a:ln w="7620" cap="rnd">
              <a:solidFill>
                <a:srgbClr val="1F9583"/>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sp>
          <p:nvSpPr>
            <p:cNvPr id="87" name="Freeform 64">
              <a:extLst>
                <a:ext uri="{FF2B5EF4-FFF2-40B4-BE49-F238E27FC236}">
                  <a16:creationId xmlns:a16="http://schemas.microsoft.com/office/drawing/2014/main" id="{798D1647-F26D-8B79-0239-428961654839}"/>
                </a:ext>
              </a:extLst>
            </p:cNvPr>
            <p:cNvSpPr>
              <a:spLocks/>
            </p:cNvSpPr>
            <p:nvPr/>
          </p:nvSpPr>
          <p:spPr bwMode="auto">
            <a:xfrm>
              <a:off x="2775585" y="1710055"/>
              <a:ext cx="92710" cy="64135"/>
            </a:xfrm>
            <a:custGeom>
              <a:avLst/>
              <a:gdLst>
                <a:gd name="T0" fmla="*/ 146 w 146"/>
                <a:gd name="T1" fmla="*/ 101 h 101"/>
                <a:gd name="T2" fmla="*/ 0 w 146"/>
                <a:gd name="T3" fmla="*/ 51 h 101"/>
                <a:gd name="T4" fmla="*/ 146 w 146"/>
                <a:gd name="T5" fmla="*/ 0 h 101"/>
                <a:gd name="T6" fmla="*/ 146 w 146"/>
                <a:gd name="T7" fmla="*/ 101 h 101"/>
              </a:gdLst>
              <a:ahLst/>
              <a:cxnLst>
                <a:cxn ang="0">
                  <a:pos x="T0" y="T1"/>
                </a:cxn>
                <a:cxn ang="0">
                  <a:pos x="T2" y="T3"/>
                </a:cxn>
                <a:cxn ang="0">
                  <a:pos x="T4" y="T5"/>
                </a:cxn>
                <a:cxn ang="0">
                  <a:pos x="T6" y="T7"/>
                </a:cxn>
              </a:cxnLst>
              <a:rect l="0" t="0" r="r" b="b"/>
              <a:pathLst>
                <a:path w="146" h="101">
                  <a:moveTo>
                    <a:pt x="146" y="101"/>
                  </a:moveTo>
                  <a:lnTo>
                    <a:pt x="0" y="51"/>
                  </a:lnTo>
                  <a:lnTo>
                    <a:pt x="146" y="0"/>
                  </a:lnTo>
                  <a:lnTo>
                    <a:pt x="146" y="101"/>
                  </a:lnTo>
                  <a:close/>
                </a:path>
              </a:pathLst>
            </a:custGeom>
            <a:solidFill>
              <a:srgbClr val="1F958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cxnSp>
          <p:nvCxnSpPr>
            <p:cNvPr id="88" name="Line 65">
              <a:extLst>
                <a:ext uri="{FF2B5EF4-FFF2-40B4-BE49-F238E27FC236}">
                  <a16:creationId xmlns:a16="http://schemas.microsoft.com/office/drawing/2014/main" id="{42F2004D-7442-2D70-0994-999A7354A71C}"/>
                </a:ext>
              </a:extLst>
            </p:cNvPr>
            <p:cNvCxnSpPr>
              <a:cxnSpLocks noChangeShapeType="1"/>
            </p:cNvCxnSpPr>
            <p:nvPr/>
          </p:nvCxnSpPr>
          <p:spPr bwMode="auto">
            <a:xfrm>
              <a:off x="5113655" y="3371215"/>
              <a:ext cx="0" cy="212090"/>
            </a:xfrm>
            <a:prstGeom prst="line">
              <a:avLst/>
            </a:prstGeom>
            <a:noFill/>
            <a:ln w="7620" cap="rnd">
              <a:solidFill>
                <a:srgbClr val="1F9583"/>
              </a:solidFill>
              <a:prstDash val="solid"/>
              <a:round/>
              <a:headEnd/>
              <a:tailEnd/>
            </a:ln>
            <a:extLst>
              <a:ext uri="{909E8E84-426E-40DD-AFC4-6F175D3DCCD1}">
                <a14:hiddenFill xmlns:a14="http://schemas.microsoft.com/office/drawing/2010/main">
                  <a:noFill/>
                </a14:hiddenFill>
              </a:ext>
            </a:extLst>
          </p:spPr>
        </p:cxnSp>
        <p:sp>
          <p:nvSpPr>
            <p:cNvPr id="89" name="Freeform 66">
              <a:extLst>
                <a:ext uri="{FF2B5EF4-FFF2-40B4-BE49-F238E27FC236}">
                  <a16:creationId xmlns:a16="http://schemas.microsoft.com/office/drawing/2014/main" id="{0AD13BC1-F9F0-EC43-C1D5-64C2416E26ED}"/>
                </a:ext>
              </a:extLst>
            </p:cNvPr>
            <p:cNvSpPr>
              <a:spLocks/>
            </p:cNvSpPr>
            <p:nvPr/>
          </p:nvSpPr>
          <p:spPr bwMode="auto">
            <a:xfrm>
              <a:off x="5067935" y="3575050"/>
              <a:ext cx="92075" cy="64770"/>
            </a:xfrm>
            <a:custGeom>
              <a:avLst/>
              <a:gdLst>
                <a:gd name="T0" fmla="*/ 145 w 145"/>
                <a:gd name="T1" fmla="*/ 0 h 102"/>
                <a:gd name="T2" fmla="*/ 72 w 145"/>
                <a:gd name="T3" fmla="*/ 102 h 102"/>
                <a:gd name="T4" fmla="*/ 0 w 145"/>
                <a:gd name="T5" fmla="*/ 0 h 102"/>
                <a:gd name="T6" fmla="*/ 145 w 145"/>
                <a:gd name="T7" fmla="*/ 0 h 102"/>
              </a:gdLst>
              <a:ahLst/>
              <a:cxnLst>
                <a:cxn ang="0">
                  <a:pos x="T0" y="T1"/>
                </a:cxn>
                <a:cxn ang="0">
                  <a:pos x="T2" y="T3"/>
                </a:cxn>
                <a:cxn ang="0">
                  <a:pos x="T4" y="T5"/>
                </a:cxn>
                <a:cxn ang="0">
                  <a:pos x="T6" y="T7"/>
                </a:cxn>
              </a:cxnLst>
              <a:rect l="0" t="0" r="r" b="b"/>
              <a:pathLst>
                <a:path w="145" h="102">
                  <a:moveTo>
                    <a:pt x="145" y="0"/>
                  </a:moveTo>
                  <a:lnTo>
                    <a:pt x="72" y="102"/>
                  </a:lnTo>
                  <a:lnTo>
                    <a:pt x="0" y="0"/>
                  </a:lnTo>
                  <a:lnTo>
                    <a:pt x="145" y="0"/>
                  </a:lnTo>
                  <a:close/>
                </a:path>
              </a:pathLst>
            </a:custGeom>
            <a:solidFill>
              <a:srgbClr val="1F958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dirty="0"/>
            </a:p>
          </p:txBody>
        </p:sp>
        <p:sp>
          <p:nvSpPr>
            <p:cNvPr id="90" name="Freeform 67">
              <a:extLst>
                <a:ext uri="{FF2B5EF4-FFF2-40B4-BE49-F238E27FC236}">
                  <a16:creationId xmlns:a16="http://schemas.microsoft.com/office/drawing/2014/main" id="{CEDF5008-598B-FA02-721F-D8142F5B6B94}"/>
                </a:ext>
              </a:extLst>
            </p:cNvPr>
            <p:cNvSpPr>
              <a:spLocks/>
            </p:cNvSpPr>
            <p:nvPr/>
          </p:nvSpPr>
          <p:spPr bwMode="auto">
            <a:xfrm>
              <a:off x="4357370" y="3639820"/>
              <a:ext cx="1512570" cy="401955"/>
            </a:xfrm>
            <a:custGeom>
              <a:avLst/>
              <a:gdLst>
                <a:gd name="T0" fmla="*/ 605 w 3168"/>
                <a:gd name="T1" fmla="*/ 1209 h 1209"/>
                <a:gd name="T2" fmla="*/ 2564 w 3168"/>
                <a:gd name="T3" fmla="*/ 1209 h 1209"/>
                <a:gd name="T4" fmla="*/ 3168 w 3168"/>
                <a:gd name="T5" fmla="*/ 605 h 1209"/>
                <a:gd name="T6" fmla="*/ 2564 w 3168"/>
                <a:gd name="T7" fmla="*/ 0 h 1209"/>
                <a:gd name="T8" fmla="*/ 605 w 3168"/>
                <a:gd name="T9" fmla="*/ 0 h 1209"/>
                <a:gd name="T10" fmla="*/ 0 w 3168"/>
                <a:gd name="T11" fmla="*/ 605 h 1209"/>
                <a:gd name="T12" fmla="*/ 605 w 3168"/>
                <a:gd name="T13" fmla="*/ 1209 h 1209"/>
              </a:gdLst>
              <a:ahLst/>
              <a:cxnLst>
                <a:cxn ang="0">
                  <a:pos x="T0" y="T1"/>
                </a:cxn>
                <a:cxn ang="0">
                  <a:pos x="T2" y="T3"/>
                </a:cxn>
                <a:cxn ang="0">
                  <a:pos x="T4" y="T5"/>
                </a:cxn>
                <a:cxn ang="0">
                  <a:pos x="T6" y="T7"/>
                </a:cxn>
                <a:cxn ang="0">
                  <a:pos x="T8" y="T9"/>
                </a:cxn>
                <a:cxn ang="0">
                  <a:pos x="T10" y="T11"/>
                </a:cxn>
                <a:cxn ang="0">
                  <a:pos x="T12" y="T13"/>
                </a:cxn>
              </a:cxnLst>
              <a:rect l="0" t="0" r="r" b="b"/>
              <a:pathLst>
                <a:path w="3168" h="1209">
                  <a:moveTo>
                    <a:pt x="605" y="1209"/>
                  </a:moveTo>
                  <a:lnTo>
                    <a:pt x="2564" y="1209"/>
                  </a:lnTo>
                  <a:cubicBezTo>
                    <a:pt x="2898" y="1209"/>
                    <a:pt x="3168" y="939"/>
                    <a:pt x="3168" y="605"/>
                  </a:cubicBezTo>
                  <a:cubicBezTo>
                    <a:pt x="3168" y="271"/>
                    <a:pt x="2898" y="0"/>
                    <a:pt x="2564" y="0"/>
                  </a:cubicBezTo>
                  <a:lnTo>
                    <a:pt x="605" y="0"/>
                  </a:lnTo>
                  <a:cubicBezTo>
                    <a:pt x="271" y="0"/>
                    <a:pt x="0" y="271"/>
                    <a:pt x="0" y="605"/>
                  </a:cubicBezTo>
                  <a:cubicBezTo>
                    <a:pt x="0" y="939"/>
                    <a:pt x="271" y="1209"/>
                    <a:pt x="605" y="1209"/>
                  </a:cubicBezTo>
                  <a:close/>
                </a:path>
              </a:pathLst>
            </a:custGeom>
            <a:solidFill>
              <a:srgbClr val="0070C0"/>
            </a:solidFill>
            <a:ln w="0">
              <a:solidFill>
                <a:srgbClr val="000000"/>
              </a:solidFill>
              <a:prstDash val="solid"/>
              <a:round/>
              <a:headEnd/>
              <a:tailEnd/>
            </a:ln>
          </p:spPr>
          <p:txBody>
            <a:bodyPr rot="0" vert="horz" wrap="square" lIns="91440" tIns="45720" rIns="91440" bIns="45720" anchor="t" anchorCtr="0" upright="1">
              <a:noAutofit/>
            </a:bodyPr>
            <a:lstStyle/>
            <a:p>
              <a:pPr marL="0" marR="0" algn="ctr">
                <a:lnSpc>
                  <a:spcPct val="115000"/>
                </a:lnSpc>
                <a:spcAft>
                  <a:spcPts val="800"/>
                </a:spcAft>
              </a:pPr>
              <a:r>
                <a:rPr lang="en-US" sz="700" kern="100" dirty="0">
                  <a:solidFill>
                    <a:srgbClr val="FFFFFF"/>
                  </a:solidFill>
                  <a:effectLst/>
                  <a:latin typeface="Franklin Gothic Book" panose="020B0503020102020204" pitchFamily="34" charset="0"/>
                  <a:ea typeface="Aptos" panose="020B0004020202020204" pitchFamily="34" charset="0"/>
                  <a:cs typeface="Times New Roman" panose="02020603050405020304" pitchFamily="18" charset="0"/>
                </a:rPr>
                <a:t>Potentially Can Lead to Sanctions or  De-Delegation  Process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1" name="Freeform 68">
              <a:extLst>
                <a:ext uri="{FF2B5EF4-FFF2-40B4-BE49-F238E27FC236}">
                  <a16:creationId xmlns:a16="http://schemas.microsoft.com/office/drawing/2014/main" id="{60089956-1B81-4842-6321-B6F2293D7D52}"/>
                </a:ext>
              </a:extLst>
            </p:cNvPr>
            <p:cNvSpPr>
              <a:spLocks/>
            </p:cNvSpPr>
            <p:nvPr/>
          </p:nvSpPr>
          <p:spPr bwMode="auto">
            <a:xfrm>
              <a:off x="4357370" y="3639820"/>
              <a:ext cx="1512570" cy="401955"/>
            </a:xfrm>
            <a:custGeom>
              <a:avLst/>
              <a:gdLst>
                <a:gd name="T0" fmla="*/ 605 w 3168"/>
                <a:gd name="T1" fmla="*/ 1209 h 1209"/>
                <a:gd name="T2" fmla="*/ 2564 w 3168"/>
                <a:gd name="T3" fmla="*/ 1209 h 1209"/>
                <a:gd name="T4" fmla="*/ 3168 w 3168"/>
                <a:gd name="T5" fmla="*/ 605 h 1209"/>
                <a:gd name="T6" fmla="*/ 2564 w 3168"/>
                <a:gd name="T7" fmla="*/ 0 h 1209"/>
                <a:gd name="T8" fmla="*/ 605 w 3168"/>
                <a:gd name="T9" fmla="*/ 0 h 1209"/>
                <a:gd name="T10" fmla="*/ 0 w 3168"/>
                <a:gd name="T11" fmla="*/ 605 h 1209"/>
                <a:gd name="T12" fmla="*/ 605 w 3168"/>
                <a:gd name="T13" fmla="*/ 1209 h 1209"/>
              </a:gdLst>
              <a:ahLst/>
              <a:cxnLst>
                <a:cxn ang="0">
                  <a:pos x="T0" y="T1"/>
                </a:cxn>
                <a:cxn ang="0">
                  <a:pos x="T2" y="T3"/>
                </a:cxn>
                <a:cxn ang="0">
                  <a:pos x="T4" y="T5"/>
                </a:cxn>
                <a:cxn ang="0">
                  <a:pos x="T6" y="T7"/>
                </a:cxn>
                <a:cxn ang="0">
                  <a:pos x="T8" y="T9"/>
                </a:cxn>
                <a:cxn ang="0">
                  <a:pos x="T10" y="T11"/>
                </a:cxn>
                <a:cxn ang="0">
                  <a:pos x="T12" y="T13"/>
                </a:cxn>
              </a:cxnLst>
              <a:rect l="0" t="0" r="r" b="b"/>
              <a:pathLst>
                <a:path w="3168" h="1209">
                  <a:moveTo>
                    <a:pt x="605" y="1209"/>
                  </a:moveTo>
                  <a:lnTo>
                    <a:pt x="2564" y="1209"/>
                  </a:lnTo>
                  <a:cubicBezTo>
                    <a:pt x="2898" y="1209"/>
                    <a:pt x="3168" y="939"/>
                    <a:pt x="3168" y="605"/>
                  </a:cubicBezTo>
                  <a:cubicBezTo>
                    <a:pt x="3168" y="271"/>
                    <a:pt x="2898" y="0"/>
                    <a:pt x="2564" y="0"/>
                  </a:cubicBezTo>
                  <a:lnTo>
                    <a:pt x="605" y="0"/>
                  </a:lnTo>
                  <a:cubicBezTo>
                    <a:pt x="271" y="0"/>
                    <a:pt x="0" y="271"/>
                    <a:pt x="0" y="605"/>
                  </a:cubicBezTo>
                  <a:cubicBezTo>
                    <a:pt x="0" y="939"/>
                    <a:pt x="271" y="1209"/>
                    <a:pt x="605" y="1209"/>
                  </a:cubicBezTo>
                  <a:close/>
                </a:path>
              </a:pathLst>
            </a:custGeom>
            <a:noFill/>
            <a:ln w="1524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US" dirty="0"/>
            </a:p>
          </p:txBody>
        </p:sp>
      </p:grpSp>
    </p:spTree>
    <p:extLst>
      <p:ext uri="{BB962C8B-B14F-4D97-AF65-F5344CB8AC3E}">
        <p14:creationId xmlns:p14="http://schemas.microsoft.com/office/powerpoint/2010/main" val="8975303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4258CA1-0D12-34C4-9C79-6D2055A56BE2}"/>
              </a:ext>
            </a:extLst>
          </p:cNvPr>
          <p:cNvSpPr>
            <a:spLocks noGrp="1"/>
          </p:cNvSpPr>
          <p:nvPr>
            <p:ph idx="13"/>
          </p:nvPr>
        </p:nvSpPr>
        <p:spPr>
          <a:xfrm>
            <a:off x="2364509" y="2636549"/>
            <a:ext cx="7886700" cy="2526578"/>
          </a:xfrm>
        </p:spPr>
        <p:txBody>
          <a:bodyPr/>
          <a:lstStyle/>
          <a:p>
            <a:pPr marL="0" indent="0">
              <a:buNone/>
            </a:pPr>
            <a:r>
              <a:rPr lang="en-US" sz="4800" b="1" i="1" dirty="0">
                <a:solidFill>
                  <a:srgbClr val="0070C0"/>
                </a:solidFill>
              </a:rPr>
              <a:t>Audit Trends </a:t>
            </a:r>
          </a:p>
        </p:txBody>
      </p:sp>
    </p:spTree>
    <p:extLst>
      <p:ext uri="{BB962C8B-B14F-4D97-AF65-F5344CB8AC3E}">
        <p14:creationId xmlns:p14="http://schemas.microsoft.com/office/powerpoint/2010/main" val="16491321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02FC6-533F-E4F7-1338-6D64B9A6A94C}"/>
              </a:ext>
            </a:extLst>
          </p:cNvPr>
          <p:cNvSpPr>
            <a:spLocks noGrp="1"/>
          </p:cNvSpPr>
          <p:nvPr>
            <p:ph type="title"/>
          </p:nvPr>
        </p:nvSpPr>
        <p:spPr/>
        <p:txBody>
          <a:bodyPr/>
          <a:lstStyle/>
          <a:p>
            <a:r>
              <a:rPr lang="en-US" sz="3200" dirty="0">
                <a:solidFill>
                  <a:srgbClr val="0070C0"/>
                </a:solidFill>
              </a:rPr>
              <a:t>Audit Trends</a:t>
            </a:r>
          </a:p>
        </p:txBody>
      </p:sp>
      <p:sp>
        <p:nvSpPr>
          <p:cNvPr id="3" name="Text Placeholder 2">
            <a:extLst>
              <a:ext uri="{FF2B5EF4-FFF2-40B4-BE49-F238E27FC236}">
                <a16:creationId xmlns:a16="http://schemas.microsoft.com/office/drawing/2014/main" id="{DE4771DD-5262-FD04-4A25-271E9740AA8E}"/>
              </a:ext>
            </a:extLst>
          </p:cNvPr>
          <p:cNvSpPr>
            <a:spLocks noGrp="1"/>
          </p:cNvSpPr>
          <p:nvPr>
            <p:ph type="body" idx="1"/>
          </p:nvPr>
        </p:nvSpPr>
        <p:spPr>
          <a:xfrm>
            <a:off x="914400" y="1070184"/>
            <a:ext cx="7886700" cy="391309"/>
          </a:xfrm>
        </p:spPr>
        <p:txBody>
          <a:bodyPr/>
          <a:lstStyle/>
          <a:p>
            <a:r>
              <a:rPr lang="en-US" b="1" dirty="0"/>
              <a:t>Common Trends Identified by Compliance Corporate Monitoring Nurse Auditors:</a:t>
            </a:r>
          </a:p>
          <a:p>
            <a:endParaRPr lang="en-US" dirty="0"/>
          </a:p>
        </p:txBody>
      </p:sp>
      <p:sp>
        <p:nvSpPr>
          <p:cNvPr id="4" name="Slide Number Placeholder 3">
            <a:extLst>
              <a:ext uri="{FF2B5EF4-FFF2-40B4-BE49-F238E27FC236}">
                <a16:creationId xmlns:a16="http://schemas.microsoft.com/office/drawing/2014/main" id="{4D0F4DFC-CE71-85A7-1E5E-36CB8764C441}"/>
              </a:ext>
            </a:extLst>
          </p:cNvPr>
          <p:cNvSpPr>
            <a:spLocks noGrp="1"/>
          </p:cNvSpPr>
          <p:nvPr>
            <p:ph type="sldNum" sz="quarter" idx="12"/>
          </p:nvPr>
        </p:nvSpPr>
        <p:spPr/>
        <p:txBody>
          <a:bodyPr/>
          <a:lstStyle/>
          <a:p>
            <a:r>
              <a:rPr lang="en-US" dirty="0"/>
              <a:t>  Corporate Compliance Monitoring – 2026 Annual PPG Training | 29</a:t>
            </a:r>
          </a:p>
        </p:txBody>
      </p:sp>
      <p:sp>
        <p:nvSpPr>
          <p:cNvPr id="5" name="Content Placeholder 4">
            <a:extLst>
              <a:ext uri="{FF2B5EF4-FFF2-40B4-BE49-F238E27FC236}">
                <a16:creationId xmlns:a16="http://schemas.microsoft.com/office/drawing/2014/main" id="{D8F6AEAC-418E-DCC9-D164-C8212BD9289B}"/>
              </a:ext>
            </a:extLst>
          </p:cNvPr>
          <p:cNvSpPr>
            <a:spLocks noGrp="1"/>
          </p:cNvSpPr>
          <p:nvPr>
            <p:ph idx="13"/>
          </p:nvPr>
        </p:nvSpPr>
        <p:spPr>
          <a:xfrm>
            <a:off x="914400" y="1629569"/>
            <a:ext cx="7886700" cy="4351338"/>
          </a:xfrm>
        </p:spPr>
        <p:txBody>
          <a:bodyPr/>
          <a:lstStyle/>
          <a:p>
            <a:pPr>
              <a:lnSpc>
                <a:spcPct val="150000"/>
              </a:lnSpc>
            </a:pPr>
            <a:r>
              <a:rPr lang="en-US" sz="1500" dirty="0">
                <a:solidFill>
                  <a:srgbClr val="002060"/>
                </a:solidFill>
              </a:rPr>
              <a:t>ICP not completed/updated within 45 calendar days of the HRA</a:t>
            </a:r>
          </a:p>
          <a:p>
            <a:pPr lvl="1">
              <a:lnSpc>
                <a:spcPct val="150000"/>
              </a:lnSpc>
            </a:pPr>
            <a:r>
              <a:rPr lang="en-US" sz="1500" dirty="0">
                <a:solidFill>
                  <a:srgbClr val="002060"/>
                </a:solidFill>
              </a:rPr>
              <a:t>Delegates are responsible for checking for newly completed HRAs on a daily basis</a:t>
            </a:r>
          </a:p>
          <a:p>
            <a:pPr lvl="2">
              <a:lnSpc>
                <a:spcPct val="150000"/>
              </a:lnSpc>
            </a:pPr>
            <a:r>
              <a:rPr lang="en-US" sz="1500" dirty="0">
                <a:solidFill>
                  <a:srgbClr val="002060"/>
                </a:solidFill>
              </a:rPr>
              <a:t>HRAs are posted daily via the Provider Portal: </a:t>
            </a:r>
            <a:r>
              <a:rPr lang="en-US" sz="1500" dirty="0">
                <a:hlinkClick r:id="rId2"/>
              </a:rPr>
              <a:t>https://www.lacare.org/providers</a:t>
            </a:r>
            <a:r>
              <a:rPr lang="en-US" sz="1500" dirty="0"/>
              <a:t> </a:t>
            </a:r>
          </a:p>
          <a:p>
            <a:pPr lvl="1">
              <a:lnSpc>
                <a:spcPct val="150000"/>
              </a:lnSpc>
            </a:pPr>
            <a:r>
              <a:rPr lang="en-US" sz="1500" dirty="0">
                <a:solidFill>
                  <a:srgbClr val="002060"/>
                </a:solidFill>
              </a:rPr>
              <a:t>Member Outreach </a:t>
            </a:r>
            <a:r>
              <a:rPr lang="en-US" sz="1500" b="1" u="sng" dirty="0">
                <a:solidFill>
                  <a:srgbClr val="002060"/>
                </a:solidFill>
              </a:rPr>
              <a:t>and</a:t>
            </a:r>
            <a:r>
              <a:rPr lang="en-US" sz="1500" dirty="0">
                <a:solidFill>
                  <a:srgbClr val="002060"/>
                </a:solidFill>
              </a:rPr>
              <a:t> ICP completion/update must be restarted with</a:t>
            </a:r>
            <a:r>
              <a:rPr lang="en-US" sz="1500" dirty="0"/>
              <a:t> </a:t>
            </a:r>
            <a:r>
              <a:rPr lang="en-US" sz="1500" b="1" i="1" u="sng" dirty="0">
                <a:solidFill>
                  <a:srgbClr val="FF0000"/>
                </a:solidFill>
              </a:rPr>
              <a:t>every</a:t>
            </a:r>
            <a:r>
              <a:rPr lang="en-US" sz="1500" dirty="0"/>
              <a:t> </a:t>
            </a:r>
            <a:r>
              <a:rPr lang="en-US" sz="1500" dirty="0">
                <a:solidFill>
                  <a:srgbClr val="002060"/>
                </a:solidFill>
              </a:rPr>
              <a:t>newly completed HRA</a:t>
            </a:r>
          </a:p>
          <a:p>
            <a:pPr lvl="2">
              <a:lnSpc>
                <a:spcPct val="150000"/>
              </a:lnSpc>
            </a:pPr>
            <a:r>
              <a:rPr lang="en-US" sz="1500" i="1" u="sng" dirty="0">
                <a:solidFill>
                  <a:srgbClr val="002060"/>
                </a:solidFill>
              </a:rPr>
              <a:t>Example #1</a:t>
            </a:r>
            <a:r>
              <a:rPr lang="en-US" sz="1500" dirty="0">
                <a:solidFill>
                  <a:srgbClr val="002060"/>
                </a:solidFill>
              </a:rPr>
              <a:t>: Member enrolls 1/1/26. HRA completed 2/1/26. Member Outreach and ICP completed 2/7/26.</a:t>
            </a:r>
          </a:p>
          <a:p>
            <a:pPr lvl="2">
              <a:lnSpc>
                <a:spcPct val="150000"/>
              </a:lnSpc>
            </a:pPr>
            <a:r>
              <a:rPr lang="en-US" sz="1500" i="1" u="sng" dirty="0">
                <a:solidFill>
                  <a:srgbClr val="002060"/>
                </a:solidFill>
              </a:rPr>
              <a:t>Example #2</a:t>
            </a:r>
            <a:r>
              <a:rPr lang="en-US" sz="1500" dirty="0">
                <a:solidFill>
                  <a:srgbClr val="002060"/>
                </a:solidFill>
              </a:rPr>
              <a:t>: Member enrolls 1/1/26. Member Outreach and ICP </a:t>
            </a:r>
            <a:r>
              <a:rPr lang="en-US" sz="1500" b="1" i="1" dirty="0">
                <a:solidFill>
                  <a:srgbClr val="002060"/>
                </a:solidFill>
              </a:rPr>
              <a:t>without</a:t>
            </a:r>
            <a:r>
              <a:rPr lang="en-US" sz="1500" dirty="0">
                <a:solidFill>
                  <a:srgbClr val="002060"/>
                </a:solidFill>
              </a:rPr>
              <a:t> an HRA was completed 1/7/26. The member then completes an HRA a week later on 1/14/26. </a:t>
            </a:r>
          </a:p>
          <a:p>
            <a:pPr lvl="3">
              <a:lnSpc>
                <a:spcPct val="150000"/>
              </a:lnSpc>
            </a:pPr>
            <a:r>
              <a:rPr lang="en-US" sz="1400" i="1" dirty="0">
                <a:solidFill>
                  <a:srgbClr val="FF0000"/>
                </a:solidFill>
              </a:rPr>
              <a:t>Even though the ICP was already completed a week prior to the HRA date, the Member Outreach and ICP completion/update cycle must still be restarted. </a:t>
            </a:r>
          </a:p>
          <a:p>
            <a:endParaRPr lang="en-US" dirty="0"/>
          </a:p>
        </p:txBody>
      </p:sp>
    </p:spTree>
    <p:extLst>
      <p:ext uri="{BB962C8B-B14F-4D97-AF65-F5344CB8AC3E}">
        <p14:creationId xmlns:p14="http://schemas.microsoft.com/office/powerpoint/2010/main" val="27706793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6FFF2-76A1-40B8-454E-81A647736804}"/>
              </a:ext>
            </a:extLst>
          </p:cNvPr>
          <p:cNvSpPr>
            <a:spLocks noGrp="1"/>
          </p:cNvSpPr>
          <p:nvPr>
            <p:ph type="title"/>
          </p:nvPr>
        </p:nvSpPr>
        <p:spPr>
          <a:xfrm>
            <a:off x="942974" y="184149"/>
            <a:ext cx="7886700" cy="662939"/>
          </a:xfrm>
        </p:spPr>
        <p:txBody>
          <a:bodyPr/>
          <a:lstStyle/>
          <a:p>
            <a:r>
              <a:rPr lang="en-US" sz="3200" dirty="0">
                <a:solidFill>
                  <a:srgbClr val="0070C0"/>
                </a:solidFill>
              </a:rPr>
              <a:t>Audit Trends</a:t>
            </a:r>
          </a:p>
        </p:txBody>
      </p:sp>
      <p:sp>
        <p:nvSpPr>
          <p:cNvPr id="3" name="Text Placeholder 2">
            <a:extLst>
              <a:ext uri="{FF2B5EF4-FFF2-40B4-BE49-F238E27FC236}">
                <a16:creationId xmlns:a16="http://schemas.microsoft.com/office/drawing/2014/main" id="{6BF9AD94-C599-D487-F9C2-FAD1690D40C5}"/>
              </a:ext>
            </a:extLst>
          </p:cNvPr>
          <p:cNvSpPr>
            <a:spLocks noGrp="1"/>
          </p:cNvSpPr>
          <p:nvPr>
            <p:ph type="body" idx="1"/>
          </p:nvPr>
        </p:nvSpPr>
        <p:spPr>
          <a:xfrm>
            <a:off x="942974" y="1010115"/>
            <a:ext cx="7886700" cy="391309"/>
          </a:xfrm>
        </p:spPr>
        <p:txBody>
          <a:bodyPr/>
          <a:lstStyle/>
          <a:p>
            <a:r>
              <a:rPr lang="en-US" b="1" dirty="0"/>
              <a:t>Common Trends Identified by Compliance Corporate Monitoring Nurse Auditors:</a:t>
            </a:r>
          </a:p>
          <a:p>
            <a:endParaRPr lang="en-US" dirty="0"/>
          </a:p>
        </p:txBody>
      </p:sp>
      <p:sp>
        <p:nvSpPr>
          <p:cNvPr id="4" name="Slide Number Placeholder 3">
            <a:extLst>
              <a:ext uri="{FF2B5EF4-FFF2-40B4-BE49-F238E27FC236}">
                <a16:creationId xmlns:a16="http://schemas.microsoft.com/office/drawing/2014/main" id="{1E935340-7C5B-F753-DDC1-EC68483A93D1}"/>
              </a:ext>
            </a:extLst>
          </p:cNvPr>
          <p:cNvSpPr>
            <a:spLocks noGrp="1"/>
          </p:cNvSpPr>
          <p:nvPr>
            <p:ph type="sldNum" sz="quarter" idx="12"/>
          </p:nvPr>
        </p:nvSpPr>
        <p:spPr/>
        <p:txBody>
          <a:bodyPr/>
          <a:lstStyle/>
          <a:p>
            <a:r>
              <a:rPr lang="en-US" dirty="0"/>
              <a:t>  Corporate Compliance Monitoring – 2026 Annual PPG Training  | 30</a:t>
            </a:r>
          </a:p>
        </p:txBody>
      </p:sp>
      <p:sp>
        <p:nvSpPr>
          <p:cNvPr id="5" name="Content Placeholder 4">
            <a:extLst>
              <a:ext uri="{FF2B5EF4-FFF2-40B4-BE49-F238E27FC236}">
                <a16:creationId xmlns:a16="http://schemas.microsoft.com/office/drawing/2014/main" id="{9879F55A-B0AB-A224-6A7F-1B22482C0867}"/>
              </a:ext>
            </a:extLst>
          </p:cNvPr>
          <p:cNvSpPr>
            <a:spLocks noGrp="1"/>
          </p:cNvSpPr>
          <p:nvPr>
            <p:ph idx="13"/>
          </p:nvPr>
        </p:nvSpPr>
        <p:spPr>
          <a:xfrm>
            <a:off x="942974" y="1401424"/>
            <a:ext cx="7886700" cy="2542503"/>
          </a:xfrm>
        </p:spPr>
        <p:txBody>
          <a:bodyPr/>
          <a:lstStyle/>
          <a:p>
            <a:pPr>
              <a:lnSpc>
                <a:spcPct val="150000"/>
              </a:lnSpc>
            </a:pPr>
            <a:r>
              <a:rPr lang="en-US" sz="1200" b="1" dirty="0">
                <a:solidFill>
                  <a:srgbClr val="002060"/>
                </a:solidFill>
              </a:rPr>
              <a:t>There were only 2 telephonic outreach attempts for UTC members</a:t>
            </a:r>
          </a:p>
          <a:p>
            <a:pPr lvl="1">
              <a:lnSpc>
                <a:spcPct val="150000"/>
              </a:lnSpc>
            </a:pPr>
            <a:r>
              <a:rPr lang="en-US" sz="1200" dirty="0">
                <a:solidFill>
                  <a:srgbClr val="002060"/>
                </a:solidFill>
              </a:rPr>
              <a:t>For UTC members, there must be evidence of 3 telephonic attempts and a letter</a:t>
            </a:r>
          </a:p>
          <a:p>
            <a:pPr>
              <a:lnSpc>
                <a:spcPct val="150000"/>
              </a:lnSpc>
            </a:pPr>
            <a:r>
              <a:rPr lang="en-US" sz="1200" b="1" dirty="0">
                <a:solidFill>
                  <a:srgbClr val="002060"/>
                </a:solidFill>
              </a:rPr>
              <a:t>HRA to ICP Mapping is incomplete</a:t>
            </a:r>
          </a:p>
          <a:p>
            <a:pPr lvl="1">
              <a:lnSpc>
                <a:spcPct val="150000"/>
              </a:lnSpc>
            </a:pPr>
            <a:r>
              <a:rPr lang="en-US" sz="1200" dirty="0">
                <a:solidFill>
                  <a:srgbClr val="002060"/>
                </a:solidFill>
              </a:rPr>
              <a:t>HRA mapping guide is provided on Slide 29. All pertinent positives must be mapped.</a:t>
            </a:r>
          </a:p>
          <a:p>
            <a:pPr>
              <a:lnSpc>
                <a:spcPct val="150000"/>
              </a:lnSpc>
            </a:pPr>
            <a:r>
              <a:rPr lang="en-US" sz="1200" b="1" dirty="0">
                <a:solidFill>
                  <a:srgbClr val="002060"/>
                </a:solidFill>
              </a:rPr>
              <a:t>Goals are not Prioritized</a:t>
            </a:r>
          </a:p>
          <a:p>
            <a:pPr lvl="1">
              <a:lnSpc>
                <a:spcPct val="150000"/>
              </a:lnSpc>
            </a:pPr>
            <a:r>
              <a:rPr lang="en-US" sz="1200" dirty="0">
                <a:solidFill>
                  <a:srgbClr val="002060"/>
                </a:solidFill>
              </a:rPr>
              <a:t>For ENGAGED members, we need to see prioritization in the ICP whether it is 1/2/3, High/Medium/Low depending on how the member ranks it. </a:t>
            </a:r>
          </a:p>
          <a:p>
            <a:pPr lvl="2">
              <a:lnSpc>
                <a:spcPct val="150000"/>
              </a:lnSpc>
            </a:pPr>
            <a:r>
              <a:rPr lang="en-US" sz="1200" dirty="0">
                <a:solidFill>
                  <a:srgbClr val="002060"/>
                </a:solidFill>
              </a:rPr>
              <a:t>Keep in mind that all goals cannot be ranked at the same level, such as ranking all 15 goals high because that does not show prioritization. Every single goal should be prioritized </a:t>
            </a:r>
          </a:p>
          <a:p>
            <a:pPr lvl="2">
              <a:lnSpc>
                <a:spcPct val="150000"/>
              </a:lnSpc>
            </a:pPr>
            <a:r>
              <a:rPr lang="en-US" sz="1200" dirty="0">
                <a:solidFill>
                  <a:srgbClr val="002060"/>
                </a:solidFill>
              </a:rPr>
              <a:t>Simply listing the goals in order of priority without a label of 1/2/3, High/Medium/Low etc. is not a clear enough indicator of prioritization</a:t>
            </a:r>
          </a:p>
          <a:p>
            <a:pPr lvl="1">
              <a:lnSpc>
                <a:spcPct val="150000"/>
              </a:lnSpc>
            </a:pPr>
            <a:r>
              <a:rPr lang="en-US" sz="1200" dirty="0">
                <a:solidFill>
                  <a:srgbClr val="002060"/>
                </a:solidFill>
              </a:rPr>
              <a:t>When the member is UTC or Declined, there is an HRA and member lists a Main Concern on the HRA, then the Main Concern should be ranked at the Highest priority and everything else can be ranked accordingly. </a:t>
            </a:r>
          </a:p>
          <a:p>
            <a:pPr lvl="2">
              <a:lnSpc>
                <a:spcPct val="150000"/>
              </a:lnSpc>
            </a:pPr>
            <a:r>
              <a:rPr lang="en-US" sz="1200" dirty="0">
                <a:solidFill>
                  <a:srgbClr val="002060"/>
                </a:solidFill>
              </a:rPr>
              <a:t>Reason: The HRA is a member completed form and the member is already telling you what their main concern is, so that should automatically be prioritized. </a:t>
            </a:r>
          </a:p>
          <a:p>
            <a:pPr marL="0" indent="0">
              <a:buNone/>
            </a:pPr>
            <a:endParaRPr lang="en-US" dirty="0"/>
          </a:p>
        </p:txBody>
      </p:sp>
    </p:spTree>
    <p:extLst>
      <p:ext uri="{BB962C8B-B14F-4D97-AF65-F5344CB8AC3E}">
        <p14:creationId xmlns:p14="http://schemas.microsoft.com/office/powerpoint/2010/main" val="42462871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5FB5B-234A-88B8-7D7E-EDB9749CC8B9}"/>
              </a:ext>
            </a:extLst>
          </p:cNvPr>
          <p:cNvSpPr>
            <a:spLocks noGrp="1"/>
          </p:cNvSpPr>
          <p:nvPr>
            <p:ph type="title"/>
          </p:nvPr>
        </p:nvSpPr>
        <p:spPr/>
        <p:txBody>
          <a:bodyPr/>
          <a:lstStyle/>
          <a:p>
            <a:r>
              <a:rPr lang="en-US" sz="1600" dirty="0">
                <a:solidFill>
                  <a:srgbClr val="0070C0"/>
                </a:solidFill>
              </a:rPr>
              <a:t>Continued</a:t>
            </a:r>
            <a:r>
              <a:rPr lang="en-US" sz="3200" dirty="0">
                <a:solidFill>
                  <a:srgbClr val="0070C0"/>
                </a:solidFill>
              </a:rPr>
              <a:t> - Audit Trends</a:t>
            </a:r>
          </a:p>
        </p:txBody>
      </p:sp>
      <p:sp>
        <p:nvSpPr>
          <p:cNvPr id="3" name="Text Placeholder 2">
            <a:extLst>
              <a:ext uri="{FF2B5EF4-FFF2-40B4-BE49-F238E27FC236}">
                <a16:creationId xmlns:a16="http://schemas.microsoft.com/office/drawing/2014/main" id="{B28622C0-8D95-59C8-C13E-4B14C9377B2F}"/>
              </a:ext>
            </a:extLst>
          </p:cNvPr>
          <p:cNvSpPr>
            <a:spLocks noGrp="1"/>
          </p:cNvSpPr>
          <p:nvPr>
            <p:ph type="body" idx="1"/>
          </p:nvPr>
        </p:nvSpPr>
        <p:spPr>
          <a:xfrm>
            <a:off x="914400" y="1123438"/>
            <a:ext cx="7886700" cy="391309"/>
          </a:xfrm>
        </p:spPr>
        <p:txBody>
          <a:bodyPr/>
          <a:lstStyle/>
          <a:p>
            <a:r>
              <a:rPr lang="en-US" b="1" dirty="0"/>
              <a:t>Common Trends  Identified by Compliance Corporate Monitoring Nurse Auditors:</a:t>
            </a:r>
          </a:p>
          <a:p>
            <a:endParaRPr lang="en-US" dirty="0"/>
          </a:p>
        </p:txBody>
      </p:sp>
      <p:sp>
        <p:nvSpPr>
          <p:cNvPr id="4" name="Slide Number Placeholder 3">
            <a:extLst>
              <a:ext uri="{FF2B5EF4-FFF2-40B4-BE49-F238E27FC236}">
                <a16:creationId xmlns:a16="http://schemas.microsoft.com/office/drawing/2014/main" id="{6B268D3C-9EB2-D3FD-9F8F-EFFFF141EDE3}"/>
              </a:ext>
            </a:extLst>
          </p:cNvPr>
          <p:cNvSpPr>
            <a:spLocks noGrp="1"/>
          </p:cNvSpPr>
          <p:nvPr>
            <p:ph type="sldNum" sz="quarter" idx="12"/>
          </p:nvPr>
        </p:nvSpPr>
        <p:spPr/>
        <p:txBody>
          <a:bodyPr/>
          <a:lstStyle/>
          <a:p>
            <a:r>
              <a:rPr lang="en-US" dirty="0"/>
              <a:t>  Corporate Compliance Monitoring- Annual PPG Training | 31</a:t>
            </a:r>
          </a:p>
        </p:txBody>
      </p:sp>
      <p:sp>
        <p:nvSpPr>
          <p:cNvPr id="5" name="Content Placeholder 4">
            <a:extLst>
              <a:ext uri="{FF2B5EF4-FFF2-40B4-BE49-F238E27FC236}">
                <a16:creationId xmlns:a16="http://schemas.microsoft.com/office/drawing/2014/main" id="{999ECAEA-1FA6-349F-C360-126EA83007A4}"/>
              </a:ext>
            </a:extLst>
          </p:cNvPr>
          <p:cNvSpPr>
            <a:spLocks noGrp="1"/>
          </p:cNvSpPr>
          <p:nvPr>
            <p:ph idx="13"/>
          </p:nvPr>
        </p:nvSpPr>
        <p:spPr>
          <a:xfrm>
            <a:off x="914400" y="1472047"/>
            <a:ext cx="7886700" cy="2444171"/>
          </a:xfrm>
        </p:spPr>
        <p:txBody>
          <a:bodyPr/>
          <a:lstStyle/>
          <a:p>
            <a:pPr>
              <a:lnSpc>
                <a:spcPct val="150000"/>
              </a:lnSpc>
            </a:pPr>
            <a:r>
              <a:rPr lang="en-US" sz="1400" b="1" dirty="0">
                <a:solidFill>
                  <a:srgbClr val="002060"/>
                </a:solidFill>
              </a:rPr>
              <a:t>No evidence of TOC Outreach to member within 2 business days post-discharge</a:t>
            </a:r>
          </a:p>
          <a:p>
            <a:pPr lvl="1">
              <a:lnSpc>
                <a:spcPct val="150000"/>
              </a:lnSpc>
            </a:pPr>
            <a:r>
              <a:rPr lang="en-US" sz="1400" dirty="0">
                <a:solidFill>
                  <a:srgbClr val="002060"/>
                </a:solidFill>
              </a:rPr>
              <a:t>The requirement is within 2 Business Days of post-DC, not "notification”</a:t>
            </a:r>
          </a:p>
          <a:p>
            <a:pPr>
              <a:lnSpc>
                <a:spcPct val="150000"/>
              </a:lnSpc>
            </a:pPr>
            <a:r>
              <a:rPr lang="en-US" sz="1400" b="1" dirty="0">
                <a:solidFill>
                  <a:srgbClr val="002060"/>
                </a:solidFill>
              </a:rPr>
              <a:t>No evidence of TOC Notification to PCP within 1 Business Day of notification</a:t>
            </a:r>
          </a:p>
          <a:p>
            <a:pPr lvl="1">
              <a:lnSpc>
                <a:spcPct val="150000"/>
              </a:lnSpc>
            </a:pPr>
            <a:r>
              <a:rPr lang="en-US" sz="1400" dirty="0">
                <a:solidFill>
                  <a:srgbClr val="002060"/>
                </a:solidFill>
              </a:rPr>
              <a:t>Submit evidence of timely PCP notification. This could be evidenced by electronic communication, written correspondence, call, sent copy of DC Summary/ICP with TOC information, etc.</a:t>
            </a:r>
          </a:p>
          <a:p>
            <a:pPr>
              <a:lnSpc>
                <a:spcPct val="150000"/>
              </a:lnSpc>
            </a:pPr>
            <a:r>
              <a:rPr lang="en-US" sz="1400" b="1" dirty="0">
                <a:solidFill>
                  <a:srgbClr val="002060"/>
                </a:solidFill>
              </a:rPr>
              <a:t>Missing evidence of 1 or more TOC components</a:t>
            </a:r>
          </a:p>
          <a:p>
            <a:pPr lvl="1">
              <a:lnSpc>
                <a:spcPct val="150000"/>
              </a:lnSpc>
            </a:pPr>
            <a:r>
              <a:rPr lang="en-US" sz="1400" dirty="0">
                <a:solidFill>
                  <a:srgbClr val="002060"/>
                </a:solidFill>
              </a:rPr>
              <a:t>For Engaged TOC members, there must be evidence of:</a:t>
            </a:r>
          </a:p>
          <a:p>
            <a:pPr lvl="2">
              <a:lnSpc>
                <a:spcPct val="150000"/>
              </a:lnSpc>
            </a:pPr>
            <a:r>
              <a:rPr lang="en-US" sz="1400" dirty="0">
                <a:solidFill>
                  <a:srgbClr val="002060"/>
                </a:solidFill>
                <a:cs typeface="Helvetica" panose="020B0604020202020204" pitchFamily="34" charset="0"/>
              </a:rPr>
              <a:t>Member education on signs and symptoms related to their health condition</a:t>
            </a:r>
          </a:p>
          <a:p>
            <a:pPr lvl="2">
              <a:lnSpc>
                <a:spcPct val="150000"/>
              </a:lnSpc>
            </a:pPr>
            <a:r>
              <a:rPr lang="en-US" sz="1400" dirty="0">
                <a:solidFill>
                  <a:srgbClr val="002060"/>
                </a:solidFill>
                <a:cs typeface="Helvetica" panose="020B0604020202020204" pitchFamily="34" charset="0"/>
              </a:rPr>
              <a:t>DME coordination and reassessment of additional needs/supplies</a:t>
            </a:r>
          </a:p>
          <a:p>
            <a:pPr lvl="2">
              <a:lnSpc>
                <a:spcPct val="150000"/>
              </a:lnSpc>
            </a:pPr>
            <a:r>
              <a:rPr lang="en-US" sz="1400" dirty="0">
                <a:solidFill>
                  <a:srgbClr val="002060"/>
                </a:solidFill>
                <a:cs typeface="Helvetica" panose="020B0604020202020204" pitchFamily="34" charset="0"/>
              </a:rPr>
              <a:t>Medication review - medication discrepancies, education on new meds, understanding of medication management, access to medications</a:t>
            </a:r>
          </a:p>
          <a:p>
            <a:pPr lvl="2">
              <a:lnSpc>
                <a:spcPct val="150000"/>
              </a:lnSpc>
            </a:pPr>
            <a:r>
              <a:rPr lang="en-US" sz="1400" dirty="0">
                <a:solidFill>
                  <a:srgbClr val="002060"/>
                </a:solidFill>
                <a:cs typeface="Helvetica" panose="020B0604020202020204" pitchFamily="34" charset="0"/>
              </a:rPr>
              <a:t>Referral to community resources, social services, caregiver, IHSS, etc. if needed</a:t>
            </a:r>
          </a:p>
          <a:p>
            <a:endParaRPr lang="en-US" dirty="0"/>
          </a:p>
        </p:txBody>
      </p:sp>
    </p:spTree>
    <p:extLst>
      <p:ext uri="{BB962C8B-B14F-4D97-AF65-F5344CB8AC3E}">
        <p14:creationId xmlns:p14="http://schemas.microsoft.com/office/powerpoint/2010/main" val="18881742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8CA96-8101-F090-B394-F57E899D5BA0}"/>
              </a:ext>
            </a:extLst>
          </p:cNvPr>
          <p:cNvSpPr>
            <a:spLocks noGrp="1"/>
          </p:cNvSpPr>
          <p:nvPr>
            <p:ph type="title"/>
          </p:nvPr>
        </p:nvSpPr>
        <p:spPr>
          <a:xfrm>
            <a:off x="914400" y="358981"/>
            <a:ext cx="7886700" cy="662939"/>
          </a:xfrm>
        </p:spPr>
        <p:txBody>
          <a:bodyPr/>
          <a:lstStyle/>
          <a:p>
            <a:r>
              <a:rPr lang="en-US" sz="1600" dirty="0">
                <a:solidFill>
                  <a:srgbClr val="0070C0"/>
                </a:solidFill>
              </a:rPr>
              <a:t>Continued</a:t>
            </a:r>
            <a:r>
              <a:rPr lang="en-US" sz="3200" dirty="0">
                <a:solidFill>
                  <a:srgbClr val="0070C0"/>
                </a:solidFill>
              </a:rPr>
              <a:t> - Audit Trends</a:t>
            </a:r>
          </a:p>
        </p:txBody>
      </p:sp>
      <p:sp>
        <p:nvSpPr>
          <p:cNvPr id="3" name="Text Placeholder 2">
            <a:extLst>
              <a:ext uri="{FF2B5EF4-FFF2-40B4-BE49-F238E27FC236}">
                <a16:creationId xmlns:a16="http://schemas.microsoft.com/office/drawing/2014/main" id="{482B7349-7FE3-F87D-899E-E0CBD78F5FC6}"/>
              </a:ext>
            </a:extLst>
          </p:cNvPr>
          <p:cNvSpPr>
            <a:spLocks noGrp="1"/>
          </p:cNvSpPr>
          <p:nvPr>
            <p:ph type="body" idx="1"/>
          </p:nvPr>
        </p:nvSpPr>
        <p:spPr>
          <a:xfrm>
            <a:off x="914400" y="1054630"/>
            <a:ext cx="7886700" cy="391309"/>
          </a:xfrm>
        </p:spPr>
        <p:txBody>
          <a:bodyPr/>
          <a:lstStyle/>
          <a:p>
            <a:r>
              <a:rPr lang="en-US" b="1" dirty="0"/>
              <a:t>Common Trends  Identified by Compliance Corporate Monitoring Nurse Auditors:</a:t>
            </a:r>
          </a:p>
          <a:p>
            <a:endParaRPr lang="en-US" dirty="0"/>
          </a:p>
        </p:txBody>
      </p:sp>
      <p:sp>
        <p:nvSpPr>
          <p:cNvPr id="4" name="Slide Number Placeholder 3">
            <a:extLst>
              <a:ext uri="{FF2B5EF4-FFF2-40B4-BE49-F238E27FC236}">
                <a16:creationId xmlns:a16="http://schemas.microsoft.com/office/drawing/2014/main" id="{45C071B1-9B12-2192-ABD8-C19668478B3A}"/>
              </a:ext>
            </a:extLst>
          </p:cNvPr>
          <p:cNvSpPr>
            <a:spLocks noGrp="1"/>
          </p:cNvSpPr>
          <p:nvPr>
            <p:ph type="sldNum" sz="quarter" idx="12"/>
          </p:nvPr>
        </p:nvSpPr>
        <p:spPr/>
        <p:txBody>
          <a:bodyPr/>
          <a:lstStyle/>
          <a:p>
            <a:r>
              <a:rPr lang="en-US" dirty="0"/>
              <a:t>Corporate Compliance Monitoring – 2026 Annual PPG Training I 32 </a:t>
            </a:r>
          </a:p>
        </p:txBody>
      </p:sp>
      <p:sp>
        <p:nvSpPr>
          <p:cNvPr id="5" name="Content Placeholder 4">
            <a:extLst>
              <a:ext uri="{FF2B5EF4-FFF2-40B4-BE49-F238E27FC236}">
                <a16:creationId xmlns:a16="http://schemas.microsoft.com/office/drawing/2014/main" id="{DE5C6D81-385C-331E-2307-B87B29A426B0}"/>
              </a:ext>
            </a:extLst>
          </p:cNvPr>
          <p:cNvSpPr>
            <a:spLocks noGrp="1"/>
          </p:cNvSpPr>
          <p:nvPr>
            <p:ph idx="13"/>
          </p:nvPr>
        </p:nvSpPr>
        <p:spPr>
          <a:xfrm>
            <a:off x="914400" y="1421337"/>
            <a:ext cx="7886700" cy="4351338"/>
          </a:xfrm>
        </p:spPr>
        <p:txBody>
          <a:bodyPr/>
          <a:lstStyle/>
          <a:p>
            <a:pPr>
              <a:lnSpc>
                <a:spcPct val="150000"/>
              </a:lnSpc>
            </a:pPr>
            <a:r>
              <a:rPr lang="en-US" sz="1400" b="1" dirty="0">
                <a:solidFill>
                  <a:srgbClr val="002060"/>
                </a:solidFill>
              </a:rPr>
              <a:t>No evidence of ICP mailed to member in their preferred language</a:t>
            </a:r>
          </a:p>
          <a:p>
            <a:pPr lvl="1">
              <a:lnSpc>
                <a:spcPct val="150000"/>
              </a:lnSpc>
            </a:pPr>
            <a:r>
              <a:rPr lang="en-US" sz="1400" dirty="0">
                <a:solidFill>
                  <a:srgbClr val="002060"/>
                </a:solidFill>
              </a:rPr>
              <a:t>PPGs are expected to evidence at least initial and annual translated ICPs</a:t>
            </a:r>
          </a:p>
          <a:p>
            <a:pPr>
              <a:lnSpc>
                <a:spcPct val="150000"/>
              </a:lnSpc>
            </a:pPr>
            <a:r>
              <a:rPr lang="en-US" sz="1400" b="1" dirty="0">
                <a:solidFill>
                  <a:srgbClr val="002060"/>
                </a:solidFill>
              </a:rPr>
              <a:t>No evidence that the member/caregiver was  invited/encouraged to participate on the  ICT</a:t>
            </a:r>
          </a:p>
          <a:p>
            <a:pPr lvl="1">
              <a:lnSpc>
                <a:spcPct val="150000"/>
              </a:lnSpc>
            </a:pPr>
            <a:r>
              <a:rPr lang="en-US" sz="1400" dirty="0">
                <a:solidFill>
                  <a:srgbClr val="002060"/>
                </a:solidFill>
              </a:rPr>
              <a:t>Note: Even if the member is UTC/Declined, the ICT invitation can be incorporated into a letter to the member/caregiver</a:t>
            </a:r>
          </a:p>
          <a:p>
            <a:pPr>
              <a:lnSpc>
                <a:spcPct val="150000"/>
              </a:lnSpc>
            </a:pPr>
            <a:r>
              <a:rPr lang="en-US" sz="1400" b="1" dirty="0">
                <a:solidFill>
                  <a:srgbClr val="002060"/>
                </a:solidFill>
              </a:rPr>
              <a:t>No evidence of Dementia Care Specialist on ICT</a:t>
            </a:r>
          </a:p>
          <a:p>
            <a:pPr lvl="1">
              <a:lnSpc>
                <a:spcPct val="150000"/>
              </a:lnSpc>
            </a:pPr>
            <a:r>
              <a:rPr lang="en-US" sz="1400" dirty="0">
                <a:solidFill>
                  <a:srgbClr val="002060"/>
                </a:solidFill>
              </a:rPr>
              <a:t>If the member has dementia care needs, not just a formal diagnosis, then at least 1 of the ICT Staff that is part of the ICT needs to have the dementia care training prior to participating in ICT.</a:t>
            </a:r>
          </a:p>
          <a:p>
            <a:pPr lvl="1">
              <a:lnSpc>
                <a:spcPct val="150000"/>
              </a:lnSpc>
            </a:pPr>
            <a:r>
              <a:rPr lang="en-US" sz="1400" dirty="0">
                <a:solidFill>
                  <a:srgbClr val="002060"/>
                </a:solidFill>
              </a:rPr>
              <a:t>Dementia Care Specialist Training is offered through LA Care University. </a:t>
            </a:r>
          </a:p>
          <a:p>
            <a:pPr lvl="2">
              <a:lnSpc>
                <a:spcPct val="150000"/>
              </a:lnSpc>
            </a:pPr>
            <a:r>
              <a:rPr lang="en-US" sz="1400" dirty="0">
                <a:solidFill>
                  <a:srgbClr val="002060"/>
                </a:solidFill>
              </a:rPr>
              <a:t>Please note: If take Dementia Care Specialist Training is taken through LA Care University, you will also be required to complete the training annually thereafter</a:t>
            </a:r>
          </a:p>
          <a:p>
            <a:endParaRPr lang="en-US" dirty="0"/>
          </a:p>
        </p:txBody>
      </p:sp>
      <p:sp>
        <p:nvSpPr>
          <p:cNvPr id="6" name="TextBox 5">
            <a:extLst>
              <a:ext uri="{FF2B5EF4-FFF2-40B4-BE49-F238E27FC236}">
                <a16:creationId xmlns:a16="http://schemas.microsoft.com/office/drawing/2014/main" id="{8830558B-C012-932E-A573-0D9CB81B50EE}"/>
              </a:ext>
            </a:extLst>
          </p:cNvPr>
          <p:cNvSpPr txBox="1"/>
          <p:nvPr/>
        </p:nvSpPr>
        <p:spPr>
          <a:xfrm>
            <a:off x="2901240" y="5990321"/>
            <a:ext cx="1919544" cy="261610"/>
          </a:xfrm>
          <a:prstGeom prst="rect">
            <a:avLst/>
          </a:prstGeom>
          <a:noFill/>
        </p:spPr>
        <p:txBody>
          <a:bodyPr wrap="square" rtlCol="0">
            <a:spAutoFit/>
          </a:bodyPr>
          <a:lstStyle/>
          <a:p>
            <a:r>
              <a:rPr lang="en-US" sz="1100" dirty="0">
                <a:solidFill>
                  <a:srgbClr val="FF0000"/>
                </a:solidFill>
              </a:rPr>
              <a:t>Double Click to Open file </a:t>
            </a:r>
            <a:r>
              <a:rPr lang="en-US" sz="1100" dirty="0">
                <a:solidFill>
                  <a:srgbClr val="FF0000"/>
                </a:solidFill>
                <a:sym typeface="Wingdings" panose="05000000000000000000" pitchFamily="2" charset="2"/>
              </a:rPr>
              <a:t></a:t>
            </a:r>
            <a:endParaRPr lang="en-US" sz="1100" dirty="0">
              <a:solidFill>
                <a:srgbClr val="FF0000"/>
              </a:solidFill>
            </a:endParaRPr>
          </a:p>
        </p:txBody>
      </p:sp>
      <p:graphicFrame>
        <p:nvGraphicFramePr>
          <p:cNvPr id="7" name="Object 6">
            <a:extLst>
              <a:ext uri="{FF2B5EF4-FFF2-40B4-BE49-F238E27FC236}">
                <a16:creationId xmlns:a16="http://schemas.microsoft.com/office/drawing/2014/main" id="{AD5B8A9C-1129-B23D-5CE2-1D83D7AEC202}"/>
              </a:ext>
            </a:extLst>
          </p:cNvPr>
          <p:cNvGraphicFramePr>
            <a:graphicFrameLocks noChangeAspect="1"/>
          </p:cNvGraphicFramePr>
          <p:nvPr>
            <p:extLst>
              <p:ext uri="{D42A27DB-BD31-4B8C-83A1-F6EECF244321}">
                <p14:modId xmlns:p14="http://schemas.microsoft.com/office/powerpoint/2010/main" val="1137356097"/>
              </p:ext>
            </p:extLst>
          </p:nvPr>
        </p:nvGraphicFramePr>
        <p:xfrm>
          <a:off x="4473373" y="5910915"/>
          <a:ext cx="768754" cy="648636"/>
        </p:xfrm>
        <a:graphic>
          <a:graphicData uri="http://schemas.openxmlformats.org/presentationml/2006/ole">
            <mc:AlternateContent xmlns:mc="http://schemas.openxmlformats.org/markup-compatibility/2006">
              <mc:Choice xmlns:v="urn:schemas-microsoft-com:vml" Requires="v">
                <p:oleObj name="PDF Document" showAsIcon="1" r:id="rId2" imgW="914400" imgH="771365" progId="PowerPDF.Document">
                  <p:embed/>
                </p:oleObj>
              </mc:Choice>
              <mc:Fallback>
                <p:oleObj name="PDF Document" showAsIcon="1" r:id="rId2" imgW="914400" imgH="771365" progId="PowerPDF.Document">
                  <p:embed/>
                  <p:pic>
                    <p:nvPicPr>
                      <p:cNvPr id="7" name="Object 6">
                        <a:extLst>
                          <a:ext uri="{FF2B5EF4-FFF2-40B4-BE49-F238E27FC236}">
                            <a16:creationId xmlns:a16="http://schemas.microsoft.com/office/drawing/2014/main" id="{AD5B8A9C-1129-B23D-5CE2-1D83D7AEC202}"/>
                          </a:ext>
                        </a:extLst>
                      </p:cNvPr>
                      <p:cNvPicPr/>
                      <p:nvPr/>
                    </p:nvPicPr>
                    <p:blipFill>
                      <a:blip r:embed="rId3"/>
                      <a:stretch>
                        <a:fillRect/>
                      </a:stretch>
                    </p:blipFill>
                    <p:spPr>
                      <a:xfrm>
                        <a:off x="4473373" y="5910915"/>
                        <a:ext cx="768754" cy="648636"/>
                      </a:xfrm>
                      <a:prstGeom prst="rect">
                        <a:avLst/>
                      </a:prstGeom>
                    </p:spPr>
                  </p:pic>
                </p:oleObj>
              </mc:Fallback>
            </mc:AlternateContent>
          </a:graphicData>
        </a:graphic>
      </p:graphicFrame>
    </p:spTree>
    <p:extLst>
      <p:ext uri="{BB962C8B-B14F-4D97-AF65-F5344CB8AC3E}">
        <p14:creationId xmlns:p14="http://schemas.microsoft.com/office/powerpoint/2010/main" val="261744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86B91A3-69C8-A01C-8AB7-9645AEB56DE3}"/>
              </a:ext>
            </a:extLst>
          </p:cNvPr>
          <p:cNvSpPr>
            <a:spLocks noGrp="1"/>
          </p:cNvSpPr>
          <p:nvPr>
            <p:ph idx="13"/>
          </p:nvPr>
        </p:nvSpPr>
        <p:spPr/>
        <p:txBody>
          <a:bodyPr/>
          <a:lstStyle/>
          <a:p>
            <a:pPr marL="0" indent="0">
              <a:buNone/>
            </a:pPr>
            <a:endParaRPr lang="en-US" sz="3200" i="1" dirty="0">
              <a:solidFill>
                <a:srgbClr val="0070C0"/>
              </a:solidFill>
              <a:effectLst>
                <a:outerShdw blurRad="38100" dist="38100" dir="2700000" algn="tl">
                  <a:srgbClr val="000000">
                    <a:alpha val="43137"/>
                  </a:srgbClr>
                </a:outerShdw>
              </a:effectLst>
            </a:endParaRPr>
          </a:p>
          <a:p>
            <a:pPr marL="0" indent="0">
              <a:buNone/>
            </a:pPr>
            <a:r>
              <a:rPr lang="en-US" sz="4400" b="1" i="1" dirty="0">
                <a:solidFill>
                  <a:srgbClr val="0070C0"/>
                </a:solidFill>
                <a:effectLst>
                  <a:outerShdw blurRad="38100" dist="38100" dir="2700000" algn="tl">
                    <a:srgbClr val="000000">
                      <a:alpha val="43137"/>
                    </a:srgbClr>
                  </a:outerShdw>
                </a:effectLst>
              </a:rPr>
              <a:t>Review of Risk Stratification &amp; Case Ownership for DSNP Care Management</a:t>
            </a:r>
            <a:endParaRPr lang="en-US" sz="4400" b="1" dirty="0">
              <a:solidFill>
                <a:srgbClr val="0070C0"/>
              </a:solidFill>
            </a:endParaRPr>
          </a:p>
        </p:txBody>
      </p:sp>
    </p:spTree>
    <p:extLst>
      <p:ext uri="{BB962C8B-B14F-4D97-AF65-F5344CB8AC3E}">
        <p14:creationId xmlns:p14="http://schemas.microsoft.com/office/powerpoint/2010/main" val="33281505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5EDF7-FF6B-F284-2208-2075A8B74B0A}"/>
              </a:ext>
            </a:extLst>
          </p:cNvPr>
          <p:cNvSpPr>
            <a:spLocks noGrp="1"/>
          </p:cNvSpPr>
          <p:nvPr>
            <p:ph type="title"/>
          </p:nvPr>
        </p:nvSpPr>
        <p:spPr/>
        <p:txBody>
          <a:bodyPr/>
          <a:lstStyle/>
          <a:p>
            <a:r>
              <a:rPr lang="en-US" sz="1600" dirty="0">
                <a:solidFill>
                  <a:srgbClr val="0070C0"/>
                </a:solidFill>
              </a:rPr>
              <a:t>Continued</a:t>
            </a:r>
            <a:r>
              <a:rPr lang="en-US" sz="3200" dirty="0">
                <a:solidFill>
                  <a:srgbClr val="0070C0"/>
                </a:solidFill>
              </a:rPr>
              <a:t> - Audit Trends</a:t>
            </a:r>
          </a:p>
        </p:txBody>
      </p:sp>
      <p:sp>
        <p:nvSpPr>
          <p:cNvPr id="3" name="Text Placeholder 2">
            <a:extLst>
              <a:ext uri="{FF2B5EF4-FFF2-40B4-BE49-F238E27FC236}">
                <a16:creationId xmlns:a16="http://schemas.microsoft.com/office/drawing/2014/main" id="{794D64B3-6A3C-4CF0-B523-FAE293302AB9}"/>
              </a:ext>
            </a:extLst>
          </p:cNvPr>
          <p:cNvSpPr>
            <a:spLocks noGrp="1"/>
          </p:cNvSpPr>
          <p:nvPr>
            <p:ph type="body" idx="1"/>
          </p:nvPr>
        </p:nvSpPr>
        <p:spPr/>
        <p:txBody>
          <a:bodyPr/>
          <a:lstStyle/>
          <a:p>
            <a:r>
              <a:rPr lang="en-US" b="1" dirty="0"/>
              <a:t>Common Trends  Identified by Compliance Corporate Monitoring Nurse Auditors:</a:t>
            </a:r>
          </a:p>
          <a:p>
            <a:endParaRPr lang="en-US" dirty="0"/>
          </a:p>
        </p:txBody>
      </p:sp>
      <p:sp>
        <p:nvSpPr>
          <p:cNvPr id="4" name="Slide Number Placeholder 3">
            <a:extLst>
              <a:ext uri="{FF2B5EF4-FFF2-40B4-BE49-F238E27FC236}">
                <a16:creationId xmlns:a16="http://schemas.microsoft.com/office/drawing/2014/main" id="{5134CAAF-647F-44B3-B360-76839F3F3BFD}"/>
              </a:ext>
            </a:extLst>
          </p:cNvPr>
          <p:cNvSpPr>
            <a:spLocks noGrp="1"/>
          </p:cNvSpPr>
          <p:nvPr>
            <p:ph type="sldNum" sz="quarter" idx="12"/>
          </p:nvPr>
        </p:nvSpPr>
        <p:spPr/>
        <p:txBody>
          <a:bodyPr/>
          <a:lstStyle/>
          <a:p>
            <a:r>
              <a:rPr lang="en-US" dirty="0"/>
              <a:t>  Click here to edit footer | 33</a:t>
            </a:r>
          </a:p>
        </p:txBody>
      </p:sp>
      <p:sp>
        <p:nvSpPr>
          <p:cNvPr id="5" name="Content Placeholder 4">
            <a:extLst>
              <a:ext uri="{FF2B5EF4-FFF2-40B4-BE49-F238E27FC236}">
                <a16:creationId xmlns:a16="http://schemas.microsoft.com/office/drawing/2014/main" id="{531B0E5D-6F0C-92FB-2CFF-160D02F04838}"/>
              </a:ext>
            </a:extLst>
          </p:cNvPr>
          <p:cNvSpPr>
            <a:spLocks noGrp="1"/>
          </p:cNvSpPr>
          <p:nvPr>
            <p:ph idx="13"/>
          </p:nvPr>
        </p:nvSpPr>
        <p:spPr/>
        <p:txBody>
          <a:bodyPr/>
          <a:lstStyle/>
          <a:p>
            <a:r>
              <a:rPr lang="en-US" sz="1500" b="1" dirty="0">
                <a:solidFill>
                  <a:srgbClr val="002060"/>
                </a:solidFill>
              </a:rPr>
              <a:t>Missing evidence of initial/annual MOC training for 1 or more ICT participants</a:t>
            </a:r>
          </a:p>
          <a:p>
            <a:pPr lvl="1"/>
            <a:r>
              <a:rPr lang="en-US" sz="1500" dirty="0">
                <a:solidFill>
                  <a:srgbClr val="002060"/>
                </a:solidFill>
              </a:rPr>
              <a:t>Evidence submitted </a:t>
            </a:r>
            <a:r>
              <a:rPr lang="en-US" sz="1500" dirty="0">
                <a:solidFill>
                  <a:srgbClr val="002060"/>
                </a:solidFill>
                <a:cs typeface="Helvetica" panose="020B0604020202020204" pitchFamily="34" charset="0"/>
              </a:rPr>
              <a:t>could be an attestation, sign in sheet, certificate.</a:t>
            </a:r>
          </a:p>
          <a:p>
            <a:pPr lvl="1"/>
            <a:r>
              <a:rPr lang="en-US" sz="1500" dirty="0">
                <a:solidFill>
                  <a:srgbClr val="002060"/>
                </a:solidFill>
                <a:cs typeface="Helvetica" panose="020B0604020202020204" pitchFamily="34" charset="0"/>
              </a:rPr>
              <a:t>Please make sure to submit evidence of MOC training for each ICT attendee</a:t>
            </a:r>
          </a:p>
          <a:p>
            <a:pPr lvl="2"/>
            <a:r>
              <a:rPr lang="en-US" sz="1500" dirty="0">
                <a:solidFill>
                  <a:srgbClr val="002060"/>
                </a:solidFill>
                <a:cs typeface="Helvetica" panose="020B0604020202020204" pitchFamily="34" charset="0"/>
              </a:rPr>
              <a:t>Documentation of MOC Training must be submitted every month with the Case File Contents</a:t>
            </a:r>
          </a:p>
          <a:p>
            <a:pPr lvl="2"/>
            <a:endParaRPr lang="en-US" sz="1500" dirty="0">
              <a:solidFill>
                <a:srgbClr val="002060"/>
              </a:solidFill>
              <a:cs typeface="Helvetica" panose="020B0604020202020204" pitchFamily="34" charset="0"/>
            </a:endParaRPr>
          </a:p>
          <a:p>
            <a:pPr lvl="2"/>
            <a:endParaRPr lang="en-US" sz="1500" dirty="0">
              <a:solidFill>
                <a:srgbClr val="002060"/>
              </a:solidFill>
              <a:cs typeface="Helvetica" panose="020B0604020202020204" pitchFamily="34" charset="0"/>
            </a:endParaRPr>
          </a:p>
          <a:p>
            <a:pPr lvl="2"/>
            <a:endParaRPr lang="en-US" sz="1500" dirty="0">
              <a:solidFill>
                <a:srgbClr val="002060"/>
              </a:solidFill>
              <a:cs typeface="Helvetica" panose="020B0604020202020204" pitchFamily="34" charset="0"/>
            </a:endParaRPr>
          </a:p>
          <a:p>
            <a:pPr lvl="2"/>
            <a:endParaRPr lang="en-US" sz="1500" dirty="0">
              <a:solidFill>
                <a:srgbClr val="002060"/>
              </a:solidFill>
              <a:cs typeface="Helvetica" panose="020B0604020202020204" pitchFamily="34" charset="0"/>
            </a:endParaRPr>
          </a:p>
          <a:p>
            <a:r>
              <a:rPr lang="en-US" sz="1500" b="1" dirty="0">
                <a:solidFill>
                  <a:srgbClr val="002060"/>
                </a:solidFill>
                <a:cs typeface="Helvetica" panose="020B0604020202020204" pitchFamily="34" charset="0"/>
              </a:rPr>
              <a:t>No evidence of a face-to-face visit with their PCP, ICT or health plan care coordinator within the last 12 months</a:t>
            </a:r>
          </a:p>
          <a:p>
            <a:pPr lvl="1"/>
            <a:r>
              <a:rPr lang="en-US" sz="1500" dirty="0">
                <a:solidFill>
                  <a:srgbClr val="002060"/>
                </a:solidFill>
                <a:cs typeface="Helvetica" panose="020B0604020202020204" pitchFamily="34" charset="0"/>
              </a:rPr>
              <a:t>Evidence submitted can include encounter/claims data within the last 12 months from either enrollment date or previous face to face visit</a:t>
            </a:r>
          </a:p>
          <a:p>
            <a:pPr lvl="1"/>
            <a:r>
              <a:rPr lang="en-US" sz="1500" dirty="0">
                <a:solidFill>
                  <a:srgbClr val="002060"/>
                </a:solidFill>
                <a:cs typeface="Helvetica" panose="020B0604020202020204" pitchFamily="34" charset="0"/>
              </a:rPr>
              <a:t>If there is no face-to-face visit within the last 12 months, submit proof of member or PCP outreach (telephonic/mail) to encourage member to complete their face-to-face visits with their provider </a:t>
            </a:r>
            <a:endParaRPr lang="en-US" sz="1500" dirty="0">
              <a:solidFill>
                <a:srgbClr val="002060"/>
              </a:solidFill>
            </a:endParaRPr>
          </a:p>
          <a:p>
            <a:endParaRPr lang="en-US" dirty="0"/>
          </a:p>
        </p:txBody>
      </p:sp>
      <p:graphicFrame>
        <p:nvGraphicFramePr>
          <p:cNvPr id="6" name="Object 5">
            <a:extLst>
              <a:ext uri="{FF2B5EF4-FFF2-40B4-BE49-F238E27FC236}">
                <a16:creationId xmlns:a16="http://schemas.microsoft.com/office/drawing/2014/main" id="{BBEF9178-5E31-A312-0782-1E91D294945B}"/>
              </a:ext>
            </a:extLst>
          </p:cNvPr>
          <p:cNvGraphicFramePr>
            <a:graphicFrameLocks noChangeAspect="1"/>
          </p:cNvGraphicFramePr>
          <p:nvPr>
            <p:extLst>
              <p:ext uri="{D42A27DB-BD31-4B8C-83A1-F6EECF244321}">
                <p14:modId xmlns:p14="http://schemas.microsoft.com/office/powerpoint/2010/main" val="3286884924"/>
              </p:ext>
            </p:extLst>
          </p:nvPr>
        </p:nvGraphicFramePr>
        <p:xfrm>
          <a:off x="4280737" y="3069020"/>
          <a:ext cx="1113300" cy="939347"/>
        </p:xfrm>
        <a:graphic>
          <a:graphicData uri="http://schemas.openxmlformats.org/presentationml/2006/ole">
            <mc:AlternateContent xmlns:mc="http://schemas.openxmlformats.org/markup-compatibility/2006">
              <mc:Choice xmlns:v="urn:schemas-microsoft-com:vml" Requires="v">
                <p:oleObj name="PDF Document" showAsIcon="1" r:id="rId2" imgW="914400" imgH="771365" progId="PowerPDF.Document">
                  <p:embed/>
                </p:oleObj>
              </mc:Choice>
              <mc:Fallback>
                <p:oleObj name="PDF Document" showAsIcon="1" r:id="rId2" imgW="914400" imgH="771365" progId="PowerPDF.Document">
                  <p:embed/>
                  <p:pic>
                    <p:nvPicPr>
                      <p:cNvPr id="8" name="Object 7">
                        <a:extLst>
                          <a:ext uri="{FF2B5EF4-FFF2-40B4-BE49-F238E27FC236}">
                            <a16:creationId xmlns:a16="http://schemas.microsoft.com/office/drawing/2014/main" id="{F383070C-3483-CA30-3814-8E6D85A565BA}"/>
                          </a:ext>
                        </a:extLst>
                      </p:cNvPr>
                      <p:cNvPicPr/>
                      <p:nvPr/>
                    </p:nvPicPr>
                    <p:blipFill>
                      <a:blip r:embed="rId3"/>
                      <a:stretch>
                        <a:fillRect/>
                      </a:stretch>
                    </p:blipFill>
                    <p:spPr>
                      <a:xfrm>
                        <a:off x="4280737" y="3069020"/>
                        <a:ext cx="1113300" cy="939347"/>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F435E5A9-CA8A-DFB1-E210-13BBAC27436F}"/>
              </a:ext>
            </a:extLst>
          </p:cNvPr>
          <p:cNvSpPr txBox="1"/>
          <p:nvPr/>
        </p:nvSpPr>
        <p:spPr>
          <a:xfrm>
            <a:off x="2378681" y="3314267"/>
            <a:ext cx="2193319" cy="292388"/>
          </a:xfrm>
          <a:prstGeom prst="rect">
            <a:avLst/>
          </a:prstGeom>
          <a:noFill/>
        </p:spPr>
        <p:txBody>
          <a:bodyPr wrap="square" rtlCol="0">
            <a:spAutoFit/>
          </a:bodyPr>
          <a:lstStyle/>
          <a:p>
            <a:r>
              <a:rPr lang="en-US" sz="1300" dirty="0">
                <a:solidFill>
                  <a:srgbClr val="FF0000"/>
                </a:solidFill>
              </a:rPr>
              <a:t>Double Click to Open file </a:t>
            </a:r>
            <a:r>
              <a:rPr lang="en-US" sz="1300" dirty="0">
                <a:solidFill>
                  <a:srgbClr val="FF0000"/>
                </a:solidFill>
                <a:sym typeface="Wingdings" panose="05000000000000000000" pitchFamily="2" charset="2"/>
              </a:rPr>
              <a:t></a:t>
            </a:r>
            <a:endParaRPr lang="en-US" sz="1300" dirty="0">
              <a:solidFill>
                <a:srgbClr val="FF0000"/>
              </a:solidFill>
            </a:endParaRPr>
          </a:p>
        </p:txBody>
      </p:sp>
    </p:spTree>
    <p:extLst>
      <p:ext uri="{BB962C8B-B14F-4D97-AF65-F5344CB8AC3E}">
        <p14:creationId xmlns:p14="http://schemas.microsoft.com/office/powerpoint/2010/main" val="6489760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0E237-7CE2-6EB9-B877-4D75E0061FC8}"/>
              </a:ext>
            </a:extLst>
          </p:cNvPr>
          <p:cNvSpPr>
            <a:spLocks noGrp="1"/>
          </p:cNvSpPr>
          <p:nvPr>
            <p:ph type="title"/>
          </p:nvPr>
        </p:nvSpPr>
        <p:spPr/>
        <p:txBody>
          <a:bodyPr/>
          <a:lstStyle/>
          <a:p>
            <a:r>
              <a:rPr lang="en-US" sz="3200" dirty="0">
                <a:solidFill>
                  <a:srgbClr val="0070C0"/>
                </a:solidFill>
              </a:rPr>
              <a:t>Regulatory References</a:t>
            </a:r>
          </a:p>
        </p:txBody>
      </p:sp>
      <p:sp>
        <p:nvSpPr>
          <p:cNvPr id="4" name="Slide Number Placeholder 3">
            <a:extLst>
              <a:ext uri="{FF2B5EF4-FFF2-40B4-BE49-F238E27FC236}">
                <a16:creationId xmlns:a16="http://schemas.microsoft.com/office/drawing/2014/main" id="{1C2BC04B-CBEE-7E98-6718-5EC552C848B5}"/>
              </a:ext>
            </a:extLst>
          </p:cNvPr>
          <p:cNvSpPr>
            <a:spLocks noGrp="1"/>
          </p:cNvSpPr>
          <p:nvPr>
            <p:ph type="sldNum" sz="quarter" idx="12"/>
          </p:nvPr>
        </p:nvSpPr>
        <p:spPr/>
        <p:txBody>
          <a:bodyPr/>
          <a:lstStyle/>
          <a:p>
            <a:r>
              <a:rPr lang="en-US" dirty="0"/>
              <a:t>  Corporate Compliance Monitoring – 2026 Annual PPG Training  | 34</a:t>
            </a:r>
          </a:p>
        </p:txBody>
      </p:sp>
      <p:sp>
        <p:nvSpPr>
          <p:cNvPr id="5" name="Content Placeholder 4">
            <a:extLst>
              <a:ext uri="{FF2B5EF4-FFF2-40B4-BE49-F238E27FC236}">
                <a16:creationId xmlns:a16="http://schemas.microsoft.com/office/drawing/2014/main" id="{E09CBF1F-8E91-932E-61DE-FBFD524761DA}"/>
              </a:ext>
            </a:extLst>
          </p:cNvPr>
          <p:cNvSpPr>
            <a:spLocks noGrp="1"/>
          </p:cNvSpPr>
          <p:nvPr>
            <p:ph idx="13"/>
          </p:nvPr>
        </p:nvSpPr>
        <p:spPr>
          <a:xfrm>
            <a:off x="942974" y="1245677"/>
            <a:ext cx="7886700" cy="5110038"/>
          </a:xfrm>
        </p:spPr>
        <p:txBody>
          <a:bodyPr/>
          <a:lstStyle/>
          <a:p>
            <a:pPr marL="0" indent="0">
              <a:buNone/>
            </a:pPr>
            <a:r>
              <a:rPr lang="en-US" dirty="0">
                <a:solidFill>
                  <a:srgbClr val="002060"/>
                </a:solidFill>
              </a:rPr>
              <a:t>CMS Medicare Managed Care Manual for Special Needs Plans (SNPs): </a:t>
            </a:r>
            <a:r>
              <a:rPr lang="en-US" dirty="0">
                <a:hlinkClick r:id="rId2"/>
              </a:rPr>
              <a:t>https://www.cms.gov/Regulations-and-Guidance/Guidance/Manuals/Downloads/mc86c16b.pdf</a:t>
            </a:r>
            <a:r>
              <a:rPr lang="en-US" dirty="0"/>
              <a:t> </a:t>
            </a:r>
          </a:p>
          <a:p>
            <a:pPr marL="0" indent="0">
              <a:buNone/>
            </a:pPr>
            <a:r>
              <a:rPr lang="en-US" dirty="0">
                <a:solidFill>
                  <a:srgbClr val="002060"/>
                </a:solidFill>
              </a:rPr>
              <a:t>CMS Requirements for Quality Assessment: </a:t>
            </a:r>
            <a:r>
              <a:rPr lang="en-US" dirty="0">
                <a:hlinkClick r:id="rId3"/>
              </a:rPr>
              <a:t>https://www.cms.gov/Regulations-and-Guidance/Guidance/Manuals/Downloads/mc86c05.pdf</a:t>
            </a:r>
            <a:r>
              <a:rPr lang="en-US" dirty="0"/>
              <a:t> </a:t>
            </a:r>
          </a:p>
          <a:p>
            <a:pPr marL="0" indent="0">
              <a:buNone/>
            </a:pPr>
            <a:r>
              <a:rPr lang="en-US" dirty="0">
                <a:solidFill>
                  <a:srgbClr val="002060"/>
                </a:solidFill>
              </a:rPr>
              <a:t>CMS SNP Model of Care (MOC) information: </a:t>
            </a:r>
            <a:r>
              <a:rPr lang="en-US" dirty="0">
                <a:solidFill>
                  <a:srgbClr val="0563C1"/>
                </a:solidFill>
                <a:hlinkClick r:id="rId4">
                  <a:extLst>
                    <a:ext uri="{A12FA001-AC4F-418D-AE19-62706E023703}">
                      <ahyp:hlinkClr xmlns:ahyp="http://schemas.microsoft.com/office/drawing/2018/hyperlinkcolor" val="tx"/>
                    </a:ext>
                  </a:extLst>
                </a:hlinkClick>
              </a:rPr>
              <a:t>https://www.cms.gov/Medicare/</a:t>
            </a:r>
            <a:r>
              <a:rPr lang="en-US" dirty="0">
                <a:solidFill>
                  <a:srgbClr val="002060"/>
                </a:solidFill>
                <a:hlinkClick r:id="rId4">
                  <a:extLst>
                    <a:ext uri="{A12FA001-AC4F-418D-AE19-62706E023703}">
                      <ahyp:hlinkClr xmlns:ahyp="http://schemas.microsoft.com/office/drawing/2018/hyperlinkcolor" val="tx"/>
                    </a:ext>
                  </a:extLst>
                </a:hlinkClick>
              </a:rPr>
              <a:t>Health-Plans/SpecialNeedsPlans/SNP-MOC</a:t>
            </a:r>
            <a:r>
              <a:rPr lang="en-US" dirty="0">
                <a:solidFill>
                  <a:srgbClr val="002060"/>
                </a:solidFill>
              </a:rPr>
              <a:t> </a:t>
            </a:r>
          </a:p>
          <a:p>
            <a:pPr marL="0" indent="0">
              <a:buNone/>
            </a:pPr>
            <a:r>
              <a:rPr lang="en-US" dirty="0">
                <a:solidFill>
                  <a:srgbClr val="002060"/>
                </a:solidFill>
              </a:rPr>
              <a:t>NCQA MOC Scoring Guidelines: </a:t>
            </a:r>
            <a:r>
              <a:rPr lang="en-US" dirty="0">
                <a:hlinkClick r:id="rId5"/>
              </a:rPr>
              <a:t>https://snpmoc.ncqa.org/scoring-guidelines-latest</a:t>
            </a:r>
            <a:endParaRPr lang="en-US" dirty="0"/>
          </a:p>
          <a:p>
            <a:pPr marL="0" indent="0">
              <a:buNone/>
            </a:pPr>
            <a:r>
              <a:rPr lang="en-US" dirty="0">
                <a:solidFill>
                  <a:srgbClr val="002060"/>
                </a:solidFill>
              </a:rPr>
              <a:t>Electronic Code of Federal Regulation: </a:t>
            </a:r>
            <a:r>
              <a:rPr lang="en-US" dirty="0">
                <a:hlinkClick r:id="rId6"/>
              </a:rPr>
              <a:t>https://www.ecfr.gov/current/title-42/chapter-IV/subchapter-B/part-422</a:t>
            </a:r>
            <a:r>
              <a:rPr lang="en-US" dirty="0"/>
              <a:t> </a:t>
            </a:r>
          </a:p>
          <a:p>
            <a:pPr marL="0" indent="0">
              <a:buNone/>
            </a:pPr>
            <a:r>
              <a:rPr lang="en-US" dirty="0">
                <a:solidFill>
                  <a:srgbClr val="002060"/>
                </a:solidFill>
              </a:rPr>
              <a:t>DHCS DSNP Policy Guide CY2026: </a:t>
            </a:r>
            <a:r>
              <a:rPr lang="en-US" dirty="0">
                <a:hlinkClick r:id="rId7"/>
              </a:rPr>
              <a:t>https://www.dhcs.ca.gov/provgovpart/Pages/Dual-Special-Needs-Plans-(D-SNP)-Contract-and-Program-Guide.aspx</a:t>
            </a:r>
            <a:endParaRPr lang="en-US" dirty="0"/>
          </a:p>
          <a:p>
            <a:pPr marL="0" indent="0">
              <a:buNone/>
            </a:pPr>
            <a:r>
              <a:rPr lang="en-US" dirty="0">
                <a:solidFill>
                  <a:srgbClr val="002060"/>
                </a:solidFill>
              </a:rPr>
              <a:t>Dementia Care Aware Training: </a:t>
            </a:r>
            <a:r>
              <a:rPr lang="en-US" dirty="0">
                <a:hlinkClick r:id="rId8"/>
              </a:rPr>
              <a:t>https://www.dementiacareaware.org/</a:t>
            </a:r>
            <a:endParaRPr lang="en-US" dirty="0"/>
          </a:p>
          <a:p>
            <a:pPr marL="0" indent="0">
              <a:buNone/>
            </a:pPr>
            <a:r>
              <a:rPr lang="en-US" dirty="0">
                <a:solidFill>
                  <a:srgbClr val="002060"/>
                </a:solidFill>
              </a:rPr>
              <a:t>Reporting Tech-Specs: </a:t>
            </a:r>
            <a:r>
              <a:rPr lang="en-US" dirty="0">
                <a:hlinkClick r:id="rId9"/>
              </a:rPr>
              <a:t>https://www.dhcs.ca.gov/pa/Documents/DHCS-CalAIM-D-SNP-Reporting-Requirements-Technical-Specifications-25.pdf</a:t>
            </a:r>
            <a:endParaRPr lang="en-US" dirty="0"/>
          </a:p>
          <a:p>
            <a:endParaRPr lang="en-US" dirty="0"/>
          </a:p>
        </p:txBody>
      </p:sp>
    </p:spTree>
    <p:extLst>
      <p:ext uri="{BB962C8B-B14F-4D97-AF65-F5344CB8AC3E}">
        <p14:creationId xmlns:p14="http://schemas.microsoft.com/office/powerpoint/2010/main" val="4164574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BB370-95EB-C139-69EF-94952E70E7E3}"/>
              </a:ext>
            </a:extLst>
          </p:cNvPr>
          <p:cNvSpPr>
            <a:spLocks noGrp="1"/>
          </p:cNvSpPr>
          <p:nvPr>
            <p:ph type="title"/>
          </p:nvPr>
        </p:nvSpPr>
        <p:spPr/>
        <p:txBody>
          <a:bodyPr/>
          <a:lstStyle/>
          <a:p>
            <a:pPr marL="0" indent="0"/>
            <a:r>
              <a:rPr lang="en-US" sz="3200" dirty="0">
                <a:solidFill>
                  <a:srgbClr val="0070C0"/>
                </a:solidFill>
              </a:rPr>
              <a:t>Questions? </a:t>
            </a:r>
            <a:br>
              <a:rPr lang="en-US" dirty="0"/>
            </a:br>
            <a:endParaRPr lang="en-US" dirty="0"/>
          </a:p>
        </p:txBody>
      </p:sp>
      <p:sp>
        <p:nvSpPr>
          <p:cNvPr id="4" name="Slide Number Placeholder 3">
            <a:extLst>
              <a:ext uri="{FF2B5EF4-FFF2-40B4-BE49-F238E27FC236}">
                <a16:creationId xmlns:a16="http://schemas.microsoft.com/office/drawing/2014/main" id="{9464D786-A3F8-D11D-A30A-F2138423A3A4}"/>
              </a:ext>
            </a:extLst>
          </p:cNvPr>
          <p:cNvSpPr>
            <a:spLocks noGrp="1"/>
          </p:cNvSpPr>
          <p:nvPr>
            <p:ph type="sldNum" sz="quarter" idx="12"/>
          </p:nvPr>
        </p:nvSpPr>
        <p:spPr/>
        <p:txBody>
          <a:bodyPr/>
          <a:lstStyle/>
          <a:p>
            <a:r>
              <a:rPr lang="en-US" dirty="0"/>
              <a:t>  Corporate Compliance Monitoring – 2026 Annual PPG Training  | 35</a:t>
            </a:r>
          </a:p>
        </p:txBody>
      </p:sp>
      <p:sp>
        <p:nvSpPr>
          <p:cNvPr id="5" name="Content Placeholder 4">
            <a:extLst>
              <a:ext uri="{FF2B5EF4-FFF2-40B4-BE49-F238E27FC236}">
                <a16:creationId xmlns:a16="http://schemas.microsoft.com/office/drawing/2014/main" id="{1E7F5566-E41E-871D-1B11-00C305D06F41}"/>
              </a:ext>
            </a:extLst>
          </p:cNvPr>
          <p:cNvSpPr>
            <a:spLocks noGrp="1"/>
          </p:cNvSpPr>
          <p:nvPr>
            <p:ph idx="13"/>
          </p:nvPr>
        </p:nvSpPr>
        <p:spPr>
          <a:xfrm>
            <a:off x="849745" y="1874982"/>
            <a:ext cx="7886700" cy="3484438"/>
          </a:xfrm>
        </p:spPr>
        <p:txBody>
          <a:bodyPr/>
          <a:lstStyle/>
          <a:p>
            <a:pPr marL="0" indent="0" algn="ctr">
              <a:lnSpc>
                <a:spcPct val="150000"/>
              </a:lnSpc>
              <a:buNone/>
            </a:pPr>
            <a:endParaRPr lang="en-US" sz="2400" dirty="0">
              <a:solidFill>
                <a:srgbClr val="002060"/>
              </a:solidFill>
            </a:endParaRPr>
          </a:p>
          <a:p>
            <a:pPr marL="0" indent="0" algn="ctr">
              <a:lnSpc>
                <a:spcPct val="150000"/>
              </a:lnSpc>
              <a:buNone/>
            </a:pPr>
            <a:r>
              <a:rPr lang="en-US" sz="2400" dirty="0">
                <a:solidFill>
                  <a:srgbClr val="002060"/>
                </a:solidFill>
              </a:rPr>
              <a:t>Please send your signed training attestation by due date and any inquiries to the CCM Inbox:</a:t>
            </a:r>
          </a:p>
          <a:p>
            <a:pPr marL="0" indent="0" algn="ctr">
              <a:buNone/>
            </a:pPr>
            <a:r>
              <a:rPr lang="en-US" sz="2000" u="sng" dirty="0">
                <a:solidFill>
                  <a:srgbClr val="7030A0"/>
                </a:solidFill>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Compliance_DOCommunications@lacare.org</a:t>
            </a:r>
            <a:endParaRPr lang="en-US" dirty="0">
              <a:solidFill>
                <a:srgbClr val="7030A0"/>
              </a:solidFill>
            </a:endParaRPr>
          </a:p>
          <a:p>
            <a:endParaRPr lang="en-US" dirty="0"/>
          </a:p>
        </p:txBody>
      </p:sp>
      <p:pic>
        <p:nvPicPr>
          <p:cNvPr id="6" name="Picture 5">
            <a:extLst>
              <a:ext uri="{FF2B5EF4-FFF2-40B4-BE49-F238E27FC236}">
                <a16:creationId xmlns:a16="http://schemas.microsoft.com/office/drawing/2014/main" id="{C6D9B549-8917-6BDD-CA99-51C18EF4D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9782" y="4817928"/>
            <a:ext cx="3046400" cy="1376033"/>
          </a:xfrm>
          <a:prstGeom prst="rect">
            <a:avLst/>
          </a:prstGeom>
        </p:spPr>
      </p:pic>
      <p:pic>
        <p:nvPicPr>
          <p:cNvPr id="9" name="Picture 2" descr="Image result for email icon png transparent">
            <a:extLst>
              <a:ext uri="{FF2B5EF4-FFF2-40B4-BE49-F238E27FC236}">
                <a16:creationId xmlns:a16="http://schemas.microsoft.com/office/drawing/2014/main" id="{62BEF148-F971-24AD-F63B-5DA3F2A7D0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5575" y="3391990"/>
            <a:ext cx="1049403" cy="923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1550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130C9-4F44-02F9-AFC1-81FEFFC9994B}"/>
              </a:ext>
            </a:extLst>
          </p:cNvPr>
          <p:cNvSpPr>
            <a:spLocks noGrp="1"/>
          </p:cNvSpPr>
          <p:nvPr>
            <p:ph type="title"/>
          </p:nvPr>
        </p:nvSpPr>
        <p:spPr/>
        <p:txBody>
          <a:bodyPr/>
          <a:lstStyle/>
          <a:p>
            <a:r>
              <a:rPr lang="en-US" sz="3200" dirty="0">
                <a:solidFill>
                  <a:srgbClr val="0070C0"/>
                </a:solidFill>
              </a:rPr>
              <a:t>Risk Stratification</a:t>
            </a:r>
          </a:p>
        </p:txBody>
      </p:sp>
      <p:sp>
        <p:nvSpPr>
          <p:cNvPr id="3" name="Text Placeholder 2">
            <a:extLst>
              <a:ext uri="{FF2B5EF4-FFF2-40B4-BE49-F238E27FC236}">
                <a16:creationId xmlns:a16="http://schemas.microsoft.com/office/drawing/2014/main" id="{DA2EEE9A-B642-6EB0-8A82-99FBAE573BEF}"/>
              </a:ext>
            </a:extLst>
          </p:cNvPr>
          <p:cNvSpPr>
            <a:spLocks noGrp="1"/>
          </p:cNvSpPr>
          <p:nvPr>
            <p:ph type="body" idx="1"/>
          </p:nvPr>
        </p:nvSpPr>
        <p:spPr/>
        <p:txBody>
          <a:bodyPr/>
          <a:lstStyle/>
          <a:p>
            <a:r>
              <a:rPr lang="en-US" sz="1800" b="1" dirty="0"/>
              <a:t>Risk Level and Member’s Condition</a:t>
            </a:r>
          </a:p>
        </p:txBody>
      </p:sp>
      <p:sp>
        <p:nvSpPr>
          <p:cNvPr id="4" name="Slide Number Placeholder 3">
            <a:extLst>
              <a:ext uri="{FF2B5EF4-FFF2-40B4-BE49-F238E27FC236}">
                <a16:creationId xmlns:a16="http://schemas.microsoft.com/office/drawing/2014/main" id="{833BAEA2-732E-7E33-6D86-A87F578C036C}"/>
              </a:ext>
            </a:extLst>
          </p:cNvPr>
          <p:cNvSpPr>
            <a:spLocks noGrp="1"/>
          </p:cNvSpPr>
          <p:nvPr>
            <p:ph type="sldNum" sz="quarter" idx="12"/>
          </p:nvPr>
        </p:nvSpPr>
        <p:spPr>
          <a:xfrm>
            <a:off x="6318985" y="6498938"/>
            <a:ext cx="2510689" cy="228600"/>
          </a:xfrm>
        </p:spPr>
        <p:txBody>
          <a:bodyPr/>
          <a:lstStyle/>
          <a:p>
            <a:r>
              <a:rPr lang="en-US" dirty="0"/>
              <a:t>  Corporate Compliance Monitoring – 2026 Annual PPG Training  | 4</a:t>
            </a:r>
          </a:p>
        </p:txBody>
      </p:sp>
      <p:sp>
        <p:nvSpPr>
          <p:cNvPr id="5" name="Content Placeholder 4">
            <a:extLst>
              <a:ext uri="{FF2B5EF4-FFF2-40B4-BE49-F238E27FC236}">
                <a16:creationId xmlns:a16="http://schemas.microsoft.com/office/drawing/2014/main" id="{ABC376E2-7541-24FC-D008-F1B37F27F7E9}"/>
              </a:ext>
            </a:extLst>
          </p:cNvPr>
          <p:cNvSpPr>
            <a:spLocks noGrp="1"/>
          </p:cNvSpPr>
          <p:nvPr>
            <p:ph idx="13"/>
          </p:nvPr>
        </p:nvSpPr>
        <p:spPr/>
        <p:txBody>
          <a:bodyPr/>
          <a:lstStyle/>
          <a:p>
            <a:pPr>
              <a:lnSpc>
                <a:spcPct val="150000"/>
              </a:lnSpc>
            </a:pPr>
            <a:r>
              <a:rPr lang="en-US" b="1" dirty="0">
                <a:solidFill>
                  <a:srgbClr val="002060"/>
                </a:solidFill>
              </a:rPr>
              <a:t>Members’ programmatic risk level fluctuates based on the member’s condition:</a:t>
            </a:r>
          </a:p>
          <a:p>
            <a:pPr lvl="1">
              <a:lnSpc>
                <a:spcPct val="150000"/>
              </a:lnSpc>
            </a:pPr>
            <a:r>
              <a:rPr lang="en-US" dirty="0">
                <a:solidFill>
                  <a:srgbClr val="002060"/>
                </a:solidFill>
              </a:rPr>
              <a:t>Members can move between Complex, High, Medium, and Low Risk programmatic levels</a:t>
            </a:r>
          </a:p>
          <a:p>
            <a:pPr>
              <a:lnSpc>
                <a:spcPct val="150000"/>
              </a:lnSpc>
            </a:pPr>
            <a:r>
              <a:rPr lang="en-US" b="1" dirty="0">
                <a:solidFill>
                  <a:srgbClr val="002060"/>
                </a:solidFill>
              </a:rPr>
              <a:t>Members can be referred for Complex and High-Risk care management as their condition worsens, or complex needs are identified:  </a:t>
            </a:r>
          </a:p>
          <a:p>
            <a:pPr lvl="1">
              <a:lnSpc>
                <a:spcPct val="150000"/>
              </a:lnSpc>
            </a:pPr>
            <a:r>
              <a:rPr lang="en-US" dirty="0">
                <a:solidFill>
                  <a:srgbClr val="002060"/>
                </a:solidFill>
              </a:rPr>
              <a:t>D-SNP members that are eligible for California Integrated Care Management (CICM) </a:t>
            </a:r>
            <a:r>
              <a:rPr lang="en-US" b="1" u="sng" dirty="0">
                <a:solidFill>
                  <a:srgbClr val="002060"/>
                </a:solidFill>
              </a:rPr>
              <a:t>and</a:t>
            </a:r>
            <a:r>
              <a:rPr lang="en-US" dirty="0">
                <a:solidFill>
                  <a:srgbClr val="002060"/>
                </a:solidFill>
              </a:rPr>
              <a:t> have agreed to engage with Care Management services can be referred to internal LAC Care Management.  Eligibility for CICM is based upon the member meeting any one or more of the 8 Populations of Focus categories.  </a:t>
            </a:r>
          </a:p>
          <a:p>
            <a:endParaRPr lang="en-US" dirty="0"/>
          </a:p>
        </p:txBody>
      </p:sp>
    </p:spTree>
    <p:extLst>
      <p:ext uri="{BB962C8B-B14F-4D97-AF65-F5344CB8AC3E}">
        <p14:creationId xmlns:p14="http://schemas.microsoft.com/office/powerpoint/2010/main" val="785270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6B6F6-4CAE-040C-1B8D-E1CFE7038207}"/>
              </a:ext>
            </a:extLst>
          </p:cNvPr>
          <p:cNvSpPr>
            <a:spLocks noGrp="1"/>
          </p:cNvSpPr>
          <p:nvPr>
            <p:ph type="title"/>
          </p:nvPr>
        </p:nvSpPr>
        <p:spPr/>
        <p:txBody>
          <a:bodyPr/>
          <a:lstStyle/>
          <a:p>
            <a:r>
              <a:rPr lang="en-US" sz="1600" dirty="0">
                <a:solidFill>
                  <a:srgbClr val="0070C0"/>
                </a:solidFill>
              </a:rPr>
              <a:t>Continued</a:t>
            </a:r>
            <a:r>
              <a:rPr lang="en-US" sz="3200" dirty="0">
                <a:solidFill>
                  <a:srgbClr val="0070C0"/>
                </a:solidFill>
              </a:rPr>
              <a:t> - Risk Stratification</a:t>
            </a:r>
          </a:p>
        </p:txBody>
      </p:sp>
      <p:sp>
        <p:nvSpPr>
          <p:cNvPr id="4" name="Slide Number Placeholder 3">
            <a:extLst>
              <a:ext uri="{FF2B5EF4-FFF2-40B4-BE49-F238E27FC236}">
                <a16:creationId xmlns:a16="http://schemas.microsoft.com/office/drawing/2014/main" id="{159E9FD9-4011-8A78-40D2-B5E4E516408E}"/>
              </a:ext>
            </a:extLst>
          </p:cNvPr>
          <p:cNvSpPr>
            <a:spLocks noGrp="1"/>
          </p:cNvSpPr>
          <p:nvPr>
            <p:ph type="sldNum" sz="quarter" idx="12"/>
          </p:nvPr>
        </p:nvSpPr>
        <p:spPr/>
        <p:txBody>
          <a:bodyPr/>
          <a:lstStyle/>
          <a:p>
            <a:r>
              <a:rPr lang="en-US" dirty="0"/>
              <a:t>  Corporate Compliance Monitoring – 2026 Annual PPG Training  | 5</a:t>
            </a:r>
          </a:p>
        </p:txBody>
      </p:sp>
      <p:sp>
        <p:nvSpPr>
          <p:cNvPr id="5" name="Content Placeholder 4">
            <a:extLst>
              <a:ext uri="{FF2B5EF4-FFF2-40B4-BE49-F238E27FC236}">
                <a16:creationId xmlns:a16="http://schemas.microsoft.com/office/drawing/2014/main" id="{F396A6D2-5E8A-BF16-BDC2-3079CB2D9231}"/>
              </a:ext>
            </a:extLst>
          </p:cNvPr>
          <p:cNvSpPr>
            <a:spLocks noGrp="1"/>
          </p:cNvSpPr>
          <p:nvPr>
            <p:ph idx="13"/>
          </p:nvPr>
        </p:nvSpPr>
        <p:spPr>
          <a:xfrm>
            <a:off x="914399" y="1434318"/>
            <a:ext cx="7886700" cy="4351338"/>
          </a:xfrm>
        </p:spPr>
        <p:txBody>
          <a:bodyPr/>
          <a:lstStyle/>
          <a:p>
            <a:pPr>
              <a:lnSpc>
                <a:spcPct val="150000"/>
              </a:lnSpc>
            </a:pPr>
            <a:r>
              <a:rPr lang="en-US" dirty="0">
                <a:solidFill>
                  <a:srgbClr val="002060"/>
                </a:solidFill>
              </a:rPr>
              <a:t>Members can be referred to Medium and Low Risk care management as their condition improves or as warranted by the need to connect the members with their providers to engage them in their care</a:t>
            </a:r>
          </a:p>
          <a:p>
            <a:pPr marL="0" indent="0">
              <a:lnSpc>
                <a:spcPct val="150000"/>
              </a:lnSpc>
              <a:buNone/>
            </a:pPr>
            <a:r>
              <a:rPr lang="en-US" b="1" dirty="0">
                <a:solidFill>
                  <a:srgbClr val="002060"/>
                </a:solidFill>
              </a:rPr>
              <a:t>  Programmatic risk level hierarchy: </a:t>
            </a:r>
          </a:p>
          <a:p>
            <a:endParaRPr lang="en-US" dirty="0"/>
          </a:p>
        </p:txBody>
      </p:sp>
      <p:graphicFrame>
        <p:nvGraphicFramePr>
          <p:cNvPr id="6" name="Diagram 5">
            <a:extLst>
              <a:ext uri="{FF2B5EF4-FFF2-40B4-BE49-F238E27FC236}">
                <a16:creationId xmlns:a16="http://schemas.microsoft.com/office/drawing/2014/main" id="{387ACC09-7EFB-FF66-1F6F-7CFE2794C6F6}"/>
              </a:ext>
            </a:extLst>
          </p:cNvPr>
          <p:cNvGraphicFramePr/>
          <p:nvPr>
            <p:extLst>
              <p:ext uri="{D42A27DB-BD31-4B8C-83A1-F6EECF244321}">
                <p14:modId xmlns:p14="http://schemas.microsoft.com/office/powerpoint/2010/main" val="4246410790"/>
              </p:ext>
            </p:extLst>
          </p:nvPr>
        </p:nvGraphicFramePr>
        <p:xfrm>
          <a:off x="3342241" y="3609987"/>
          <a:ext cx="3031017" cy="25966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25696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F5396-4557-56AB-CED2-DA5F87E4480B}"/>
              </a:ext>
            </a:extLst>
          </p:cNvPr>
          <p:cNvSpPr>
            <a:spLocks noGrp="1"/>
          </p:cNvSpPr>
          <p:nvPr>
            <p:ph type="title"/>
          </p:nvPr>
        </p:nvSpPr>
        <p:spPr/>
        <p:txBody>
          <a:bodyPr/>
          <a:lstStyle/>
          <a:p>
            <a:r>
              <a:rPr lang="en-US" sz="3200" dirty="0">
                <a:solidFill>
                  <a:srgbClr val="0070C0"/>
                </a:solidFill>
              </a:rPr>
              <a:t>Stratification &amp; Ownership</a:t>
            </a:r>
          </a:p>
        </p:txBody>
      </p:sp>
      <p:sp>
        <p:nvSpPr>
          <p:cNvPr id="4" name="Slide Number Placeholder 3">
            <a:extLst>
              <a:ext uri="{FF2B5EF4-FFF2-40B4-BE49-F238E27FC236}">
                <a16:creationId xmlns:a16="http://schemas.microsoft.com/office/drawing/2014/main" id="{C80DA44F-CD21-A15F-3604-2A6BF5328637}"/>
              </a:ext>
            </a:extLst>
          </p:cNvPr>
          <p:cNvSpPr>
            <a:spLocks noGrp="1"/>
          </p:cNvSpPr>
          <p:nvPr>
            <p:ph type="sldNum" sz="quarter" idx="12"/>
          </p:nvPr>
        </p:nvSpPr>
        <p:spPr/>
        <p:txBody>
          <a:bodyPr/>
          <a:lstStyle/>
          <a:p>
            <a:r>
              <a:rPr lang="en-US" dirty="0"/>
              <a:t>  Corporate Compliance Monitoring – 2026 Annual PPG Training  | 6</a:t>
            </a:r>
          </a:p>
        </p:txBody>
      </p:sp>
      <p:sp>
        <p:nvSpPr>
          <p:cNvPr id="5" name="Content Placeholder 4">
            <a:extLst>
              <a:ext uri="{FF2B5EF4-FFF2-40B4-BE49-F238E27FC236}">
                <a16:creationId xmlns:a16="http://schemas.microsoft.com/office/drawing/2014/main" id="{F141EF5F-9713-179C-2D96-2E5AD2037E52}"/>
              </a:ext>
            </a:extLst>
          </p:cNvPr>
          <p:cNvSpPr>
            <a:spLocks noGrp="1"/>
          </p:cNvSpPr>
          <p:nvPr>
            <p:ph idx="13"/>
          </p:nvPr>
        </p:nvSpPr>
        <p:spPr>
          <a:xfrm>
            <a:off x="914400" y="1253331"/>
            <a:ext cx="7886700" cy="4351338"/>
          </a:xfrm>
        </p:spPr>
        <p:txBody>
          <a:bodyPr/>
          <a:lstStyle/>
          <a:p>
            <a:pPr>
              <a:lnSpc>
                <a:spcPct val="150000"/>
              </a:lnSpc>
            </a:pPr>
            <a:r>
              <a:rPr lang="en-US" sz="1200" b="1" dirty="0">
                <a:solidFill>
                  <a:srgbClr val="002060"/>
                </a:solidFill>
              </a:rPr>
              <a:t>L.A. Care implemented the Delegate Risk Report (DRR) to guide the delegates in identifying the CM owner: </a:t>
            </a:r>
          </a:p>
          <a:p>
            <a:pPr lvl="1">
              <a:lnSpc>
                <a:spcPct val="150000"/>
              </a:lnSpc>
            </a:pPr>
            <a:r>
              <a:rPr lang="en-US" sz="1200" dirty="0">
                <a:solidFill>
                  <a:srgbClr val="002060"/>
                </a:solidFill>
              </a:rPr>
              <a:t>Previously, the HRA risk level had been the source to determine who is responsible for care managing our Medicare members (either PPGs or L.A. Care’s CM Department). However, oftentimes as a member’s risk level changes, they are not always redirected appropriately. These gaps led to previous CMS findings related to Care Coordination.</a:t>
            </a:r>
          </a:p>
          <a:p>
            <a:pPr>
              <a:lnSpc>
                <a:spcPct val="150000"/>
              </a:lnSpc>
            </a:pPr>
            <a:r>
              <a:rPr lang="en-US" sz="1200" b="1" dirty="0">
                <a:solidFill>
                  <a:srgbClr val="002060"/>
                </a:solidFill>
              </a:rPr>
              <a:t>HRA responses resulting in being stratified as High Risk for members currently under the care of PPGs:</a:t>
            </a:r>
          </a:p>
          <a:p>
            <a:pPr lvl="1">
              <a:lnSpc>
                <a:spcPct val="150000"/>
              </a:lnSpc>
            </a:pPr>
            <a:r>
              <a:rPr lang="en-US" sz="1200" dirty="0">
                <a:solidFill>
                  <a:srgbClr val="002060"/>
                </a:solidFill>
              </a:rPr>
              <a:t>LAC CM will contact the PPG within 7 calendar days to coordinate case transfer to LAC HR CM. LAC CM will request medical records, including a copy of the most recent ICP/ICT for continuity.</a:t>
            </a:r>
          </a:p>
          <a:p>
            <a:pPr lvl="1">
              <a:lnSpc>
                <a:spcPct val="150000"/>
              </a:lnSpc>
            </a:pPr>
            <a:r>
              <a:rPr lang="en-US" sz="1200" dirty="0">
                <a:solidFill>
                  <a:srgbClr val="002060"/>
                </a:solidFill>
              </a:rPr>
              <a:t>PPG will contact LAC CM within 7 calendar days if they want to maintain care management responsibilities of the member (e.g., member wishes to stay with current PPG CM team).</a:t>
            </a:r>
          </a:p>
          <a:p>
            <a:pPr>
              <a:lnSpc>
                <a:spcPct val="150000"/>
              </a:lnSpc>
            </a:pPr>
            <a:r>
              <a:rPr lang="en-US" sz="1200" b="1" dirty="0">
                <a:solidFill>
                  <a:srgbClr val="002060"/>
                </a:solidFill>
              </a:rPr>
              <a:t>HRA resulting in Low Risk or Medium Risk for members currently in Complex or High-Risk CM Program:</a:t>
            </a:r>
          </a:p>
          <a:p>
            <a:pPr lvl="1">
              <a:lnSpc>
                <a:spcPct val="150000"/>
              </a:lnSpc>
            </a:pPr>
            <a:r>
              <a:rPr lang="en-US" sz="1200" dirty="0">
                <a:solidFill>
                  <a:srgbClr val="002060"/>
                </a:solidFill>
              </a:rPr>
              <a:t>If appropriate for transition back to the PPG, the LAC CM will contact the PPG within 7 calendar days to coordinate the transfer.</a:t>
            </a:r>
          </a:p>
          <a:p>
            <a:endParaRPr lang="en-US" dirty="0"/>
          </a:p>
        </p:txBody>
      </p:sp>
    </p:spTree>
    <p:extLst>
      <p:ext uri="{BB962C8B-B14F-4D97-AF65-F5344CB8AC3E}">
        <p14:creationId xmlns:p14="http://schemas.microsoft.com/office/powerpoint/2010/main" val="26499273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6979B-E91E-A48C-1BBC-97E610F32897}"/>
              </a:ext>
            </a:extLst>
          </p:cNvPr>
          <p:cNvSpPr>
            <a:spLocks noGrp="1"/>
          </p:cNvSpPr>
          <p:nvPr>
            <p:ph type="title"/>
          </p:nvPr>
        </p:nvSpPr>
        <p:spPr/>
        <p:txBody>
          <a:bodyPr/>
          <a:lstStyle/>
          <a:p>
            <a:r>
              <a:rPr lang="en-US" sz="1600" dirty="0">
                <a:solidFill>
                  <a:srgbClr val="0070C0"/>
                </a:solidFill>
              </a:rPr>
              <a:t>Continued</a:t>
            </a:r>
            <a:r>
              <a:rPr lang="en-US" sz="3200" dirty="0">
                <a:solidFill>
                  <a:srgbClr val="0070C0"/>
                </a:solidFill>
              </a:rPr>
              <a:t> - Stratification &amp; Ownership</a:t>
            </a:r>
          </a:p>
        </p:txBody>
      </p:sp>
      <p:sp>
        <p:nvSpPr>
          <p:cNvPr id="4" name="Slide Number Placeholder 3">
            <a:extLst>
              <a:ext uri="{FF2B5EF4-FFF2-40B4-BE49-F238E27FC236}">
                <a16:creationId xmlns:a16="http://schemas.microsoft.com/office/drawing/2014/main" id="{B13D17C5-E276-9C71-B8DE-6FE7E8282BA2}"/>
              </a:ext>
            </a:extLst>
          </p:cNvPr>
          <p:cNvSpPr>
            <a:spLocks noGrp="1"/>
          </p:cNvSpPr>
          <p:nvPr>
            <p:ph type="sldNum" sz="quarter" idx="12"/>
          </p:nvPr>
        </p:nvSpPr>
        <p:spPr/>
        <p:txBody>
          <a:bodyPr/>
          <a:lstStyle/>
          <a:p>
            <a:r>
              <a:rPr lang="en-US" dirty="0"/>
              <a:t> Corporate Compliance Monitoring – 2026 Annual PPG Training  | 7</a:t>
            </a:r>
          </a:p>
        </p:txBody>
      </p:sp>
      <p:sp>
        <p:nvSpPr>
          <p:cNvPr id="5" name="Content Placeholder 4">
            <a:extLst>
              <a:ext uri="{FF2B5EF4-FFF2-40B4-BE49-F238E27FC236}">
                <a16:creationId xmlns:a16="http://schemas.microsoft.com/office/drawing/2014/main" id="{38116CFC-093D-7F22-0959-E7753ADF6B6F}"/>
              </a:ext>
            </a:extLst>
          </p:cNvPr>
          <p:cNvSpPr>
            <a:spLocks noGrp="1"/>
          </p:cNvSpPr>
          <p:nvPr>
            <p:ph idx="13"/>
          </p:nvPr>
        </p:nvSpPr>
        <p:spPr>
          <a:xfrm>
            <a:off x="849745" y="1266700"/>
            <a:ext cx="7886700" cy="2851233"/>
          </a:xfrm>
        </p:spPr>
        <p:txBody>
          <a:bodyPr/>
          <a:lstStyle/>
          <a:p>
            <a:pPr>
              <a:lnSpc>
                <a:spcPct val="100000"/>
              </a:lnSpc>
            </a:pPr>
            <a:r>
              <a:rPr lang="en-US" dirty="0">
                <a:solidFill>
                  <a:srgbClr val="002060"/>
                </a:solidFill>
              </a:rPr>
              <a:t>The Care Management ownership is dependent on the members’ latest risk stratification level in accordance with L.A. Care’s delegated model. To appropriately facilitate the movement of members and correctly assign the care management ownership (either PPG or L.A. Care’s CM Department),</a:t>
            </a:r>
            <a:r>
              <a:rPr lang="en-US" dirty="0">
                <a:solidFill>
                  <a:schemeClr val="tx2"/>
                </a:solidFill>
              </a:rPr>
              <a:t> </a:t>
            </a:r>
            <a:r>
              <a:rPr lang="en-US" b="1" dirty="0">
                <a:solidFill>
                  <a:srgbClr val="004879"/>
                </a:solidFill>
              </a:rPr>
              <a:t>the current risk stratification level must be updated on an ongoing basis.</a:t>
            </a:r>
          </a:p>
          <a:p>
            <a:endParaRPr lang="en-US" dirty="0"/>
          </a:p>
        </p:txBody>
      </p:sp>
      <p:graphicFrame>
        <p:nvGraphicFramePr>
          <p:cNvPr id="6" name="Table 5">
            <a:extLst>
              <a:ext uri="{FF2B5EF4-FFF2-40B4-BE49-F238E27FC236}">
                <a16:creationId xmlns:a16="http://schemas.microsoft.com/office/drawing/2014/main" id="{EEF05461-6C1C-4E9B-20D4-3F62109E326B}"/>
              </a:ext>
            </a:extLst>
          </p:cNvPr>
          <p:cNvGraphicFramePr>
            <a:graphicFrameLocks noGrp="1"/>
          </p:cNvGraphicFramePr>
          <p:nvPr>
            <p:extLst>
              <p:ext uri="{D42A27DB-BD31-4B8C-83A1-F6EECF244321}">
                <p14:modId xmlns:p14="http://schemas.microsoft.com/office/powerpoint/2010/main" val="648732848"/>
              </p:ext>
            </p:extLst>
          </p:nvPr>
        </p:nvGraphicFramePr>
        <p:xfrm>
          <a:off x="1050059" y="2831408"/>
          <a:ext cx="6816436" cy="1491210"/>
        </p:xfrm>
        <a:graphic>
          <a:graphicData uri="http://schemas.openxmlformats.org/drawingml/2006/table">
            <a:tbl>
              <a:tblPr firstRow="1" bandRow="1">
                <a:tableStyleId>{5C22544A-7EE6-4342-B048-85BDC9FD1C3A}</a:tableStyleId>
              </a:tblPr>
              <a:tblGrid>
                <a:gridCol w="3408218">
                  <a:extLst>
                    <a:ext uri="{9D8B030D-6E8A-4147-A177-3AD203B41FA5}">
                      <a16:colId xmlns:a16="http://schemas.microsoft.com/office/drawing/2014/main" val="195851898"/>
                    </a:ext>
                  </a:extLst>
                </a:gridCol>
                <a:gridCol w="3408218">
                  <a:extLst>
                    <a:ext uri="{9D8B030D-6E8A-4147-A177-3AD203B41FA5}">
                      <a16:colId xmlns:a16="http://schemas.microsoft.com/office/drawing/2014/main" val="3742168920"/>
                    </a:ext>
                  </a:extLst>
                </a:gridCol>
              </a:tblGrid>
              <a:tr h="497070">
                <a:tc>
                  <a:txBody>
                    <a:bodyPr/>
                    <a:lstStyle/>
                    <a:p>
                      <a:r>
                        <a:rPr lang="en-US" dirty="0"/>
                        <a:t>Risk Level Based On</a:t>
                      </a:r>
                    </a:p>
                  </a:txBody>
                  <a:tcPr/>
                </a:tc>
                <a:tc>
                  <a:txBody>
                    <a:bodyPr/>
                    <a:lstStyle/>
                    <a:p>
                      <a:r>
                        <a:rPr lang="en-US" dirty="0"/>
                        <a:t>CM Lead</a:t>
                      </a:r>
                    </a:p>
                  </a:txBody>
                  <a:tcPr/>
                </a:tc>
                <a:extLst>
                  <a:ext uri="{0D108BD9-81ED-4DB2-BD59-A6C34878D82A}">
                    <a16:rowId xmlns:a16="http://schemas.microsoft.com/office/drawing/2014/main" val="4211354851"/>
                  </a:ext>
                </a:extLst>
              </a:tr>
              <a:tr h="497070">
                <a:tc>
                  <a:txBody>
                    <a:bodyPr/>
                    <a:lstStyle/>
                    <a:p>
                      <a:r>
                        <a:rPr lang="en-US" dirty="0">
                          <a:solidFill>
                            <a:srgbClr val="002060"/>
                          </a:solidFill>
                        </a:rPr>
                        <a:t>Low/Medium</a:t>
                      </a:r>
                    </a:p>
                  </a:txBody>
                  <a:tcPr/>
                </a:tc>
                <a:tc>
                  <a:txBody>
                    <a:bodyPr/>
                    <a:lstStyle/>
                    <a:p>
                      <a:r>
                        <a:rPr lang="en-US" dirty="0">
                          <a:solidFill>
                            <a:srgbClr val="002060"/>
                          </a:solidFill>
                        </a:rPr>
                        <a:t>PPG CM is the Lead</a:t>
                      </a:r>
                    </a:p>
                  </a:txBody>
                  <a:tcPr/>
                </a:tc>
                <a:extLst>
                  <a:ext uri="{0D108BD9-81ED-4DB2-BD59-A6C34878D82A}">
                    <a16:rowId xmlns:a16="http://schemas.microsoft.com/office/drawing/2014/main" val="270996559"/>
                  </a:ext>
                </a:extLst>
              </a:tr>
              <a:tr h="497070">
                <a:tc>
                  <a:txBody>
                    <a:bodyPr/>
                    <a:lstStyle/>
                    <a:p>
                      <a:r>
                        <a:rPr lang="en-US" dirty="0">
                          <a:solidFill>
                            <a:srgbClr val="002060"/>
                          </a:solidFill>
                        </a:rPr>
                        <a:t>High/Complex</a:t>
                      </a:r>
                    </a:p>
                  </a:txBody>
                  <a:tcPr/>
                </a:tc>
                <a:tc>
                  <a:txBody>
                    <a:bodyPr/>
                    <a:lstStyle/>
                    <a:p>
                      <a:r>
                        <a:rPr lang="en-US" dirty="0">
                          <a:solidFill>
                            <a:srgbClr val="002060"/>
                          </a:solidFill>
                        </a:rPr>
                        <a:t>L.A. Care CM is the Lead</a:t>
                      </a:r>
                    </a:p>
                  </a:txBody>
                  <a:tcPr/>
                </a:tc>
                <a:extLst>
                  <a:ext uri="{0D108BD9-81ED-4DB2-BD59-A6C34878D82A}">
                    <a16:rowId xmlns:a16="http://schemas.microsoft.com/office/drawing/2014/main" val="4012870013"/>
                  </a:ext>
                </a:extLst>
              </a:tr>
            </a:tbl>
          </a:graphicData>
        </a:graphic>
      </p:graphicFrame>
      <p:sp>
        <p:nvSpPr>
          <p:cNvPr id="10" name="TextBox 9">
            <a:extLst>
              <a:ext uri="{FF2B5EF4-FFF2-40B4-BE49-F238E27FC236}">
                <a16:creationId xmlns:a16="http://schemas.microsoft.com/office/drawing/2014/main" id="{D891159F-78DE-4BD4-2D6F-C53207BFDAD3}"/>
              </a:ext>
            </a:extLst>
          </p:cNvPr>
          <p:cNvSpPr txBox="1"/>
          <p:nvPr/>
        </p:nvSpPr>
        <p:spPr>
          <a:xfrm>
            <a:off x="914400" y="4570628"/>
            <a:ext cx="7087755" cy="1421928"/>
          </a:xfrm>
          <a:prstGeom prst="rect">
            <a:avLst/>
          </a:prstGeom>
          <a:noFill/>
        </p:spPr>
        <p:txBody>
          <a:bodyPr wrap="square">
            <a:spAutoFit/>
          </a:bodyPr>
          <a:lstStyle/>
          <a:p>
            <a:pPr marL="137160" indent="-137160">
              <a:lnSpc>
                <a:spcPct val="90000"/>
              </a:lnSpc>
              <a:spcBef>
                <a:spcPts val="1000"/>
              </a:spcBef>
              <a:buClr>
                <a:srgbClr val="F9A13A"/>
              </a:buClr>
              <a:buFont typeface="Arial"/>
              <a:buChar char="•"/>
            </a:pPr>
            <a:r>
              <a:rPr lang="en-US" sz="1600" dirty="0">
                <a:solidFill>
                  <a:srgbClr val="002060"/>
                </a:solidFill>
                <a:latin typeface="Helvetica" charset="0"/>
                <a:cs typeface="Helvetica" charset="0"/>
              </a:rPr>
              <a:t>The Delegate Risk Stratification report is the confirmation of care management responsibilities. It is posted in the Provider Portal &amp; SFTP and is updated once a month (between the 6th-10</a:t>
            </a:r>
            <a:r>
              <a:rPr lang="en-US" sz="1600" baseline="30000" dirty="0">
                <a:solidFill>
                  <a:srgbClr val="002060"/>
                </a:solidFill>
                <a:latin typeface="Helvetica" charset="0"/>
                <a:cs typeface="Helvetica" charset="0"/>
              </a:rPr>
              <a:t>th</a:t>
            </a:r>
            <a:r>
              <a:rPr lang="en-US" sz="1600" dirty="0">
                <a:solidFill>
                  <a:srgbClr val="002060"/>
                </a:solidFill>
                <a:latin typeface="Helvetica" charset="0"/>
                <a:cs typeface="Helvetica" charset="0"/>
              </a:rPr>
              <a:t> of the month). Because the report is only updated monthly, coordination between PPG and LAC CMs should take precedent over the report. The report should be used as a confirmation of the case ownership.</a:t>
            </a:r>
          </a:p>
        </p:txBody>
      </p:sp>
    </p:spTree>
    <p:extLst>
      <p:ext uri="{BB962C8B-B14F-4D97-AF65-F5344CB8AC3E}">
        <p14:creationId xmlns:p14="http://schemas.microsoft.com/office/powerpoint/2010/main" val="2491846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9F212-862A-3272-4E83-B38A6B46BF5A}"/>
              </a:ext>
            </a:extLst>
          </p:cNvPr>
          <p:cNvSpPr>
            <a:spLocks noGrp="1"/>
          </p:cNvSpPr>
          <p:nvPr>
            <p:ph type="title"/>
          </p:nvPr>
        </p:nvSpPr>
        <p:spPr>
          <a:xfrm>
            <a:off x="914400" y="418965"/>
            <a:ext cx="7886700" cy="662939"/>
          </a:xfrm>
        </p:spPr>
        <p:txBody>
          <a:bodyPr/>
          <a:lstStyle/>
          <a:p>
            <a:r>
              <a:rPr lang="en-US" dirty="0">
                <a:solidFill>
                  <a:srgbClr val="0070C0"/>
                </a:solidFill>
              </a:rPr>
              <a:t>Referring Members to High Risk or Complex</a:t>
            </a:r>
          </a:p>
        </p:txBody>
      </p:sp>
      <p:sp>
        <p:nvSpPr>
          <p:cNvPr id="3" name="Text Placeholder 2">
            <a:extLst>
              <a:ext uri="{FF2B5EF4-FFF2-40B4-BE49-F238E27FC236}">
                <a16:creationId xmlns:a16="http://schemas.microsoft.com/office/drawing/2014/main" id="{A46E3405-BAD9-3F11-65C3-B8B788A66731}"/>
              </a:ext>
            </a:extLst>
          </p:cNvPr>
          <p:cNvSpPr>
            <a:spLocks noGrp="1"/>
          </p:cNvSpPr>
          <p:nvPr>
            <p:ph type="body" idx="1"/>
          </p:nvPr>
        </p:nvSpPr>
        <p:spPr>
          <a:xfrm>
            <a:off x="942974" y="978487"/>
            <a:ext cx="7886700" cy="391309"/>
          </a:xfrm>
        </p:spPr>
        <p:txBody>
          <a:bodyPr/>
          <a:lstStyle/>
          <a:p>
            <a:r>
              <a:rPr lang="en-US" sz="1800" b="1" dirty="0"/>
              <a:t>L.A. Care CM Referral</a:t>
            </a:r>
          </a:p>
        </p:txBody>
      </p:sp>
      <p:sp>
        <p:nvSpPr>
          <p:cNvPr id="4" name="Slide Number Placeholder 3">
            <a:extLst>
              <a:ext uri="{FF2B5EF4-FFF2-40B4-BE49-F238E27FC236}">
                <a16:creationId xmlns:a16="http://schemas.microsoft.com/office/drawing/2014/main" id="{FCA38CFE-7806-12FC-C7BC-CA0A6A5109A0}"/>
              </a:ext>
            </a:extLst>
          </p:cNvPr>
          <p:cNvSpPr>
            <a:spLocks noGrp="1"/>
          </p:cNvSpPr>
          <p:nvPr>
            <p:ph type="sldNum" sz="quarter" idx="12"/>
          </p:nvPr>
        </p:nvSpPr>
        <p:spPr/>
        <p:txBody>
          <a:bodyPr/>
          <a:lstStyle/>
          <a:p>
            <a:r>
              <a:rPr lang="en-US" dirty="0"/>
              <a:t> Corporate Compliance Monitoring – 2026 Annual PPG Training | 8</a:t>
            </a:r>
          </a:p>
        </p:txBody>
      </p:sp>
      <p:sp>
        <p:nvSpPr>
          <p:cNvPr id="5" name="Content Placeholder 4">
            <a:extLst>
              <a:ext uri="{FF2B5EF4-FFF2-40B4-BE49-F238E27FC236}">
                <a16:creationId xmlns:a16="http://schemas.microsoft.com/office/drawing/2014/main" id="{A87B6988-B8D2-663E-A6E2-2FC8124C9F2A}"/>
              </a:ext>
            </a:extLst>
          </p:cNvPr>
          <p:cNvSpPr>
            <a:spLocks noGrp="1"/>
          </p:cNvSpPr>
          <p:nvPr>
            <p:ph idx="13"/>
          </p:nvPr>
        </p:nvSpPr>
        <p:spPr>
          <a:xfrm>
            <a:off x="942974" y="1335851"/>
            <a:ext cx="4275571" cy="4833666"/>
          </a:xfrm>
        </p:spPr>
        <p:txBody>
          <a:bodyPr/>
          <a:lstStyle/>
          <a:p>
            <a:pPr>
              <a:lnSpc>
                <a:spcPct val="150000"/>
              </a:lnSpc>
            </a:pPr>
            <a:r>
              <a:rPr lang="en-US" sz="1100" dirty="0">
                <a:solidFill>
                  <a:srgbClr val="002060"/>
                </a:solidFill>
              </a:rPr>
              <a:t>At any point in time, a member’s assigned PPG may refer the member to L.A. Care Health Plan’s internal care management team if the member is identified as High Risk/Complex or would benefit from </a:t>
            </a:r>
            <a:r>
              <a:rPr lang="en-US" sz="1100" dirty="0">
                <a:solidFill>
                  <a:srgbClr val="FF0000"/>
                </a:solidFill>
              </a:rPr>
              <a:t>California Integrated Care Management (CICM). However, the CICM eligible member MUST agree to participate in care management to be referred to LA Care’s internal CM program.</a:t>
            </a:r>
          </a:p>
          <a:p>
            <a:pPr>
              <a:lnSpc>
                <a:spcPct val="150000"/>
              </a:lnSpc>
            </a:pPr>
            <a:r>
              <a:rPr lang="en-US" sz="1100" dirty="0">
                <a:solidFill>
                  <a:srgbClr val="002060"/>
                </a:solidFill>
              </a:rPr>
              <a:t>The form below must be completed and faxed to (213) 438-5077, emailed securely to </a:t>
            </a:r>
            <a:r>
              <a:rPr lang="en-US" sz="1100" dirty="0">
                <a:solidFill>
                  <a:srgbClr val="002060"/>
                </a:solidFill>
                <a:hlinkClick r:id="rId2">
                  <a:extLst>
                    <a:ext uri="{A12FA001-AC4F-418D-AE19-62706E023703}">
                      <ahyp:hlinkClr xmlns:ahyp="http://schemas.microsoft.com/office/drawing/2018/hyperlinkcolor" val="tx"/>
                    </a:ext>
                  </a:extLst>
                </a:hlinkClick>
              </a:rPr>
              <a:t>cmreferral@lacare.org</a:t>
            </a:r>
            <a:r>
              <a:rPr lang="en-US" sz="1100" dirty="0">
                <a:solidFill>
                  <a:srgbClr val="002060"/>
                </a:solidFill>
              </a:rPr>
              <a:t>, or submitted to L.A. Care CM via SFTP. </a:t>
            </a:r>
            <a:r>
              <a:rPr lang="en-US" sz="1100" b="1" dirty="0">
                <a:solidFill>
                  <a:srgbClr val="002060"/>
                </a:solidFill>
              </a:rPr>
              <a:t>The most recent ICP, ICT and relevant medical records should be attached to the referral. </a:t>
            </a:r>
          </a:p>
          <a:p>
            <a:pPr>
              <a:lnSpc>
                <a:spcPct val="150000"/>
              </a:lnSpc>
            </a:pPr>
            <a:r>
              <a:rPr lang="en-US" sz="1100" dirty="0">
                <a:solidFill>
                  <a:srgbClr val="002060"/>
                </a:solidFill>
              </a:rPr>
              <a:t>Confirmation of the form’s receipt will be provided to the referring party within 3 business days.</a:t>
            </a:r>
          </a:p>
          <a:p>
            <a:pPr>
              <a:lnSpc>
                <a:spcPct val="150000"/>
              </a:lnSpc>
            </a:pPr>
            <a:r>
              <a:rPr lang="en-US" sz="1100" dirty="0">
                <a:solidFill>
                  <a:srgbClr val="002060"/>
                </a:solidFill>
              </a:rPr>
              <a:t>Once the triage outcome is completed, the referring party will be informed of the determination (accepted to Complex/ High CM or referral declined and CM to continue at PPG level).</a:t>
            </a:r>
          </a:p>
          <a:p>
            <a:pPr marL="0" indent="0">
              <a:buNone/>
            </a:pPr>
            <a:endParaRPr lang="en-US" dirty="0"/>
          </a:p>
        </p:txBody>
      </p:sp>
      <p:pic>
        <p:nvPicPr>
          <p:cNvPr id="6" name="Picture 5">
            <a:extLst>
              <a:ext uri="{FF2B5EF4-FFF2-40B4-BE49-F238E27FC236}">
                <a16:creationId xmlns:a16="http://schemas.microsoft.com/office/drawing/2014/main" id="{7F3B9742-9C06-B0F5-4ED5-E29B5743061F}"/>
              </a:ext>
            </a:extLst>
          </p:cNvPr>
          <p:cNvPicPr>
            <a:picLocks noChangeAspect="1"/>
          </p:cNvPicPr>
          <p:nvPr/>
        </p:nvPicPr>
        <p:blipFill>
          <a:blip r:embed="rId3"/>
          <a:stretch>
            <a:fillRect/>
          </a:stretch>
        </p:blipFill>
        <p:spPr>
          <a:xfrm>
            <a:off x="5218545" y="1379028"/>
            <a:ext cx="3611129" cy="4827808"/>
          </a:xfrm>
          <a:prstGeom prst="rect">
            <a:avLst/>
          </a:prstGeom>
        </p:spPr>
      </p:pic>
      <p:sp>
        <p:nvSpPr>
          <p:cNvPr id="8" name="TextBox 7">
            <a:extLst>
              <a:ext uri="{FF2B5EF4-FFF2-40B4-BE49-F238E27FC236}">
                <a16:creationId xmlns:a16="http://schemas.microsoft.com/office/drawing/2014/main" id="{9E125655-A801-6A6D-A21C-C32D8051DEA3}"/>
              </a:ext>
            </a:extLst>
          </p:cNvPr>
          <p:cNvSpPr txBox="1"/>
          <p:nvPr/>
        </p:nvSpPr>
        <p:spPr>
          <a:xfrm>
            <a:off x="1034472" y="6065848"/>
            <a:ext cx="4572000" cy="307777"/>
          </a:xfrm>
          <a:prstGeom prst="rect">
            <a:avLst/>
          </a:prstGeom>
          <a:noFill/>
        </p:spPr>
        <p:txBody>
          <a:bodyPr wrap="square">
            <a:spAutoFit/>
          </a:bodyPr>
          <a:lstStyle/>
          <a:p>
            <a:r>
              <a:rPr lang="en-US" sz="1400" dirty="0">
                <a:solidFill>
                  <a:srgbClr val="FF0000"/>
                </a:solidFill>
              </a:rPr>
              <a:t>Double Click to Open file </a:t>
            </a:r>
            <a:r>
              <a:rPr lang="en-US" sz="1400" dirty="0">
                <a:solidFill>
                  <a:srgbClr val="FF0000"/>
                </a:solidFill>
                <a:sym typeface="Wingdings" panose="05000000000000000000" pitchFamily="2" charset="2"/>
              </a:rPr>
              <a:t></a:t>
            </a:r>
            <a:endParaRPr lang="en-US" sz="1400" dirty="0">
              <a:solidFill>
                <a:srgbClr val="FF0000"/>
              </a:solidFill>
            </a:endParaRPr>
          </a:p>
        </p:txBody>
      </p:sp>
      <p:graphicFrame>
        <p:nvGraphicFramePr>
          <p:cNvPr id="9" name="Object 8">
            <a:extLst>
              <a:ext uri="{FF2B5EF4-FFF2-40B4-BE49-F238E27FC236}">
                <a16:creationId xmlns:a16="http://schemas.microsoft.com/office/drawing/2014/main" id="{813D0A5A-6D5E-3B52-9521-AA96712119E8}"/>
              </a:ext>
            </a:extLst>
          </p:cNvPr>
          <p:cNvGraphicFramePr>
            <a:graphicFrameLocks noChangeAspect="1"/>
          </p:cNvGraphicFramePr>
          <p:nvPr>
            <p:extLst>
              <p:ext uri="{D42A27DB-BD31-4B8C-83A1-F6EECF244321}">
                <p14:modId xmlns:p14="http://schemas.microsoft.com/office/powerpoint/2010/main" val="1329749539"/>
              </p:ext>
            </p:extLst>
          </p:nvPr>
        </p:nvGraphicFramePr>
        <p:xfrm>
          <a:off x="3232727" y="5796123"/>
          <a:ext cx="1127270" cy="909064"/>
        </p:xfrm>
        <a:graphic>
          <a:graphicData uri="http://schemas.openxmlformats.org/presentationml/2006/ole">
            <mc:AlternateContent xmlns:mc="http://schemas.openxmlformats.org/markup-compatibility/2006">
              <mc:Choice xmlns:v="urn:schemas-microsoft-com:vml" Requires="v">
                <p:oleObj name="PDF Document" showAsIcon="1" r:id="rId4" imgW="914400" imgH="771480" progId="PowerPDF.Document">
                  <p:embed/>
                </p:oleObj>
              </mc:Choice>
              <mc:Fallback>
                <p:oleObj name="PDF Document" showAsIcon="1" r:id="rId4" imgW="914400" imgH="771480" progId="PowerPDF.Document">
                  <p:embed/>
                  <p:pic>
                    <p:nvPicPr>
                      <p:cNvPr id="9" name="Object 8">
                        <a:extLst>
                          <a:ext uri="{FF2B5EF4-FFF2-40B4-BE49-F238E27FC236}">
                            <a16:creationId xmlns:a16="http://schemas.microsoft.com/office/drawing/2014/main" id="{813D0A5A-6D5E-3B52-9521-AA96712119E8}"/>
                          </a:ext>
                        </a:extLst>
                      </p:cNvPr>
                      <p:cNvPicPr/>
                      <p:nvPr/>
                    </p:nvPicPr>
                    <p:blipFill>
                      <a:blip r:embed="rId5"/>
                      <a:stretch>
                        <a:fillRect/>
                      </a:stretch>
                    </p:blipFill>
                    <p:spPr>
                      <a:xfrm>
                        <a:off x="3232727" y="5796123"/>
                        <a:ext cx="1127270" cy="909064"/>
                      </a:xfrm>
                      <a:prstGeom prst="rect">
                        <a:avLst/>
                      </a:prstGeom>
                    </p:spPr>
                  </p:pic>
                </p:oleObj>
              </mc:Fallback>
            </mc:AlternateContent>
          </a:graphicData>
        </a:graphic>
      </p:graphicFrame>
    </p:spTree>
    <p:extLst>
      <p:ext uri="{BB962C8B-B14F-4D97-AF65-F5344CB8AC3E}">
        <p14:creationId xmlns:p14="http://schemas.microsoft.com/office/powerpoint/2010/main" val="1508209495"/>
      </p:ext>
    </p:extLst>
  </p:cSld>
  <p:clrMapOvr>
    <a:masterClrMapping/>
  </p:clrMapOvr>
</p:sld>
</file>

<file path=ppt/theme/theme1.xml><?xml version="1.0" encoding="utf-8"?>
<a:theme xmlns:a="http://schemas.openxmlformats.org/drawingml/2006/main" name="Cover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64CA1DD9EBCD84D9D0CD87A56D709BD" ma:contentTypeVersion="1" ma:contentTypeDescription="Create a new document." ma:contentTypeScope="" ma:versionID="d1e08619fa69a9459374584bb64b9da2">
  <xsd:schema xmlns:xsd="http://www.w3.org/2001/XMLSchema" xmlns:xs="http://www.w3.org/2001/XMLSchema" xmlns:p="http://schemas.microsoft.com/office/2006/metadata/properties" xmlns:ns2="b5454243-f892-452c-bd14-fa6f540fff70" targetNamespace="http://schemas.microsoft.com/office/2006/metadata/properties" ma:root="true" ma:fieldsID="3e3b0d72c7c49378f137cc0d5482df1e" ns2:_="">
    <xsd:import namespace="b5454243-f892-452c-bd14-fa6f540fff70"/>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454243-f892-452c-bd14-fa6f540fff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0C53443-AE84-47C4-B32B-DBC061A5F440}">
  <ds:schemaRefs>
    <ds:schemaRef ds:uri="http://schemas.microsoft.com/sharepoint/v3/contenttype/forms"/>
  </ds:schemaRefs>
</ds:datastoreItem>
</file>

<file path=customXml/itemProps2.xml><?xml version="1.0" encoding="utf-8"?>
<ds:datastoreItem xmlns:ds="http://schemas.openxmlformats.org/officeDocument/2006/customXml" ds:itemID="{0AFB89B8-AC24-44E6-A2D7-2F34CBA6C9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454243-f892-452c-bd14-fa6f540fff7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56D9BD9-98B2-4576-A459-EA69D075588C}">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858</TotalTime>
  <Words>5516</Words>
  <Application>Microsoft Office PowerPoint</Application>
  <PresentationFormat>On-screen Show (4:3)</PresentationFormat>
  <Paragraphs>436</Paragraphs>
  <Slides>42</Slides>
  <Notes>0</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3</vt:i4>
      </vt:variant>
      <vt:variant>
        <vt:lpstr>Slide Titles</vt:lpstr>
      </vt:variant>
      <vt:variant>
        <vt:i4>42</vt:i4>
      </vt:variant>
    </vt:vector>
  </HeadingPairs>
  <TitlesOfParts>
    <vt:vector size="55" baseType="lpstr">
      <vt:lpstr>Aptos</vt:lpstr>
      <vt:lpstr>Arial</vt:lpstr>
      <vt:lpstr>Calibri</vt:lpstr>
      <vt:lpstr>Courier New</vt:lpstr>
      <vt:lpstr>Franklin Gothic Book</vt:lpstr>
      <vt:lpstr>Helvetica</vt:lpstr>
      <vt:lpstr>LucidaGrande</vt:lpstr>
      <vt:lpstr>Wingdings</vt:lpstr>
      <vt:lpstr>Cover Slide</vt:lpstr>
      <vt:lpstr>General Slide</vt:lpstr>
      <vt:lpstr>PDF Document</vt:lpstr>
      <vt:lpstr>Document</vt:lpstr>
      <vt:lpstr>Worksheet</vt:lpstr>
      <vt:lpstr>2026 Annual PPG Training D-SNP Care Coordination (CC) Model of Care (MOC) Monitoring Process</vt:lpstr>
      <vt:lpstr>Dual Eligible Special Needs Plans Models of Care Benefits </vt:lpstr>
      <vt:lpstr>D-SNP Care Coordination and MOC Monitoring Process</vt:lpstr>
      <vt:lpstr>PowerPoint Presentation</vt:lpstr>
      <vt:lpstr>Risk Stratification</vt:lpstr>
      <vt:lpstr>Continued - Risk Stratification</vt:lpstr>
      <vt:lpstr>Stratification &amp; Ownership</vt:lpstr>
      <vt:lpstr>Continued - Stratification &amp; Ownership</vt:lpstr>
      <vt:lpstr>Referring Members to High Risk or Complex</vt:lpstr>
      <vt:lpstr>Transitioning Cases Back to PPGs</vt:lpstr>
      <vt:lpstr>Continued - Transitioning Cases Back to PPGs</vt:lpstr>
      <vt:lpstr>PowerPoint Presentation</vt:lpstr>
      <vt:lpstr>New - State Rebranding: California Integrated Care Management (CICM)</vt:lpstr>
      <vt:lpstr>Continued - New - State Rebranding: California Integrated Care Management (CICM) </vt:lpstr>
      <vt:lpstr>Reminder for 2026: Caregiver Assessment</vt:lpstr>
      <vt:lpstr>Continued - Reminder for 2026: Caregiver Assessment</vt:lpstr>
      <vt:lpstr>State Policy Requirement: Palliative Care</vt:lpstr>
      <vt:lpstr>State Policy Requirement: Dementia Care and Training</vt:lpstr>
      <vt:lpstr>Transitions of Care (TOC)</vt:lpstr>
      <vt:lpstr>PowerPoint Presentation</vt:lpstr>
      <vt:lpstr>D-SNPCC Case File Review Process</vt:lpstr>
      <vt:lpstr>PowerPoint Presentation</vt:lpstr>
      <vt:lpstr>Request for Documentation/Evidence </vt:lpstr>
      <vt:lpstr>Continued  - Request for Documentation/Evidence </vt:lpstr>
      <vt:lpstr>Continued  - Request for Documentation/Evidence </vt:lpstr>
      <vt:lpstr>Continued  - Request for Documentation/Evidence </vt:lpstr>
      <vt:lpstr>PowerPoint Presentation</vt:lpstr>
      <vt:lpstr>Case File Review Elements </vt:lpstr>
      <vt:lpstr>Continued - Case File Review Elements </vt:lpstr>
      <vt:lpstr>Timeliness Requirements at a Glance</vt:lpstr>
      <vt:lpstr>Key Care Coordination Requirements at a Glance</vt:lpstr>
      <vt:lpstr>PowerPoint Presentation</vt:lpstr>
      <vt:lpstr>Key Performance Indicators (KPIs): Qualitative &amp; Quantitative Measures</vt:lpstr>
      <vt:lpstr>CCM’s Process for Failed Measures </vt:lpstr>
      <vt:lpstr>PowerPoint Presentation</vt:lpstr>
      <vt:lpstr>Audit Trends</vt:lpstr>
      <vt:lpstr>Audit Trends</vt:lpstr>
      <vt:lpstr>Continued - Audit Trends</vt:lpstr>
      <vt:lpstr>Continued - Audit Trends</vt:lpstr>
      <vt:lpstr>Continued - Audit Trends</vt:lpstr>
      <vt:lpstr>Regulatory References</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Danielle Arreola</dc:creator>
  <cp:lastModifiedBy>Destiny Nwajei</cp:lastModifiedBy>
  <cp:revision>60</cp:revision>
  <cp:lastPrinted>2018-01-09T17:29:15Z</cp:lastPrinted>
  <dcterms:created xsi:type="dcterms:W3CDTF">2018-01-05T16:41:57Z</dcterms:created>
  <dcterms:modified xsi:type="dcterms:W3CDTF">2026-01-13T21:37:25Z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0x010100064CA1DD9EBCD84D9D0CD87A56D709BD</vt:lpwstr>
  </property>
</Properties>
</file>